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4"/>
  </p:sldMasterIdLst>
  <p:notesMasterIdLst>
    <p:notesMasterId r:id="rId18"/>
  </p:notesMasterIdLst>
  <p:sldIdLst>
    <p:sldId id="256" r:id="rId5"/>
    <p:sldId id="2147473091" r:id="rId6"/>
    <p:sldId id="315" r:id="rId7"/>
    <p:sldId id="264" r:id="rId8"/>
    <p:sldId id="2147473085" r:id="rId9"/>
    <p:sldId id="2147473086" r:id="rId10"/>
    <p:sldId id="2147473088" r:id="rId11"/>
    <p:sldId id="2147473076" r:id="rId12"/>
    <p:sldId id="1255" r:id="rId13"/>
    <p:sldId id="270" r:id="rId14"/>
    <p:sldId id="1254" r:id="rId15"/>
    <p:sldId id="2147473092" r:id="rId16"/>
    <p:sldId id="2147473090" r:id="rId17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EEA1B9D-EFFD-42F9-8D8D-DF82123E0114}">
          <p14:sldIdLst>
            <p14:sldId id="256"/>
            <p14:sldId id="2147473091"/>
            <p14:sldId id="315"/>
            <p14:sldId id="264"/>
            <p14:sldId id="2147473085"/>
            <p14:sldId id="2147473086"/>
            <p14:sldId id="2147473088"/>
            <p14:sldId id="2147473076"/>
            <p14:sldId id="1255"/>
            <p14:sldId id="270"/>
            <p14:sldId id="1254"/>
            <p14:sldId id="2147473092"/>
            <p14:sldId id="214747309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E0F7A04-1059-B667-17B1-61C3C2920BD6}" name="Huang, Ruihao" initials="RH" userId="S::Ruihao.Huang@fda.gov::8d2b5593-94b9-4688-8006-a4c39ba3d072" providerId="AD"/>
  <p188:author id="{D5F7C661-CF3C-EE71-D412-104C5DCDB1CC}" name="Zhang, Hanrui" initials="HZ" userId="S::Hanrui.Zhang@fda.gov::bbdaabfd-249e-4f95-ab9b-0de388cf430c" providerId="AD"/>
  <p188:author id="{2B706A97-5254-D170-AD9E-49087A8F7090}" name="Kraus, Stefanie" initials="CG" userId="Kraus, Stefanie" providerId="None"/>
  <p188:author id="{4D6E95ED-60EE-933E-FD27-01CD6B2B2A8E}" name="Shah, Anuj" initials="AAS" userId="Shah, Anuj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91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hu, Hao" userId="8953d727-ccb4-4563-91e7-1236799bd5bc" providerId="ADAL" clId="{75D9929A-05BA-4B58-AA91-8575E2C4082D}"/>
    <pc:docChg chg="custSel modSld">
      <pc:chgData name="Zhu, Hao" userId="8953d727-ccb4-4563-91e7-1236799bd5bc" providerId="ADAL" clId="{75D9929A-05BA-4B58-AA91-8575E2C4082D}" dt="2026-06-01T00:23:57.192" v="11" actId="6549"/>
      <pc:docMkLst>
        <pc:docMk/>
      </pc:docMkLst>
      <pc:sldChg chg="delSp modSp mod">
        <pc:chgData name="Zhu, Hao" userId="8953d727-ccb4-4563-91e7-1236799bd5bc" providerId="ADAL" clId="{75D9929A-05BA-4B58-AA91-8575E2C4082D}" dt="2026-06-01T00:22:00.250" v="2" actId="478"/>
        <pc:sldMkLst>
          <pc:docMk/>
          <pc:sldMk cId="2727553375" sldId="270"/>
        </pc:sldMkLst>
        <pc:spChg chg="mod">
          <ac:chgData name="Zhu, Hao" userId="8953d727-ccb4-4563-91e7-1236799bd5bc" providerId="ADAL" clId="{75D9929A-05BA-4B58-AA91-8575E2C4082D}" dt="2026-06-01T00:21:29.566" v="1" actId="20577"/>
          <ac:spMkLst>
            <pc:docMk/>
            <pc:sldMk cId="2727553375" sldId="270"/>
            <ac:spMk id="2" creationId="{00000000-0000-0000-0000-000000000000}"/>
          </ac:spMkLst>
        </pc:spChg>
        <pc:spChg chg="del">
          <ac:chgData name="Zhu, Hao" userId="8953d727-ccb4-4563-91e7-1236799bd5bc" providerId="ADAL" clId="{75D9929A-05BA-4B58-AA91-8575E2C4082D}" dt="2026-06-01T00:22:00.250" v="2" actId="478"/>
          <ac:spMkLst>
            <pc:docMk/>
            <pc:sldMk cId="2727553375" sldId="270"/>
            <ac:spMk id="4" creationId="{0351FF7E-93E8-61D6-771E-2EDF3AD31807}"/>
          </ac:spMkLst>
        </pc:spChg>
      </pc:sldChg>
      <pc:sldChg chg="modSp mod modCm">
        <pc:chgData name="Zhu, Hao" userId="8953d727-ccb4-4563-91e7-1236799bd5bc" providerId="ADAL" clId="{75D9929A-05BA-4B58-AA91-8575E2C4082D}" dt="2026-06-01T00:23:57.192" v="11" actId="6549"/>
        <pc:sldMkLst>
          <pc:docMk/>
          <pc:sldMk cId="4229105604" sldId="2147473092"/>
        </pc:sldMkLst>
        <pc:spChg chg="mod">
          <ac:chgData name="Zhu, Hao" userId="8953d727-ccb4-4563-91e7-1236799bd5bc" providerId="ADAL" clId="{75D9929A-05BA-4B58-AA91-8575E2C4082D}" dt="2026-06-01T00:23:57.192" v="11" actId="6549"/>
          <ac:spMkLst>
            <pc:docMk/>
            <pc:sldMk cId="4229105604" sldId="2147473092"/>
            <ac:spMk id="3" creationId="{20C4DA62-968A-3539-97B6-5450F1C00103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Zhu, Hao" userId="8953d727-ccb4-4563-91e7-1236799bd5bc" providerId="ADAL" clId="{75D9929A-05BA-4B58-AA91-8575E2C4082D}" dt="2026-06-01T00:23:48.168" v="10" actId="6549"/>
              <pc2:cmMkLst xmlns:pc2="http://schemas.microsoft.com/office/powerpoint/2019/9/main/command">
                <pc:docMk/>
                <pc:sldMk cId="4229105604" sldId="2147473092"/>
                <pc2:cmMk id="{6782876D-A629-4FA3-B1B0-E0BDD587BBB3}"/>
              </pc2:cmMkLst>
            </pc226:cmChg>
          </p:ext>
        </pc:ext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8486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
[Sources]
- FDA slide template and logo placement: user-provided file /mnt/data/FDA_PP_Final_Use_This - 16x9 version.pptx
- Session framing, audience, and key messages: user prompt in this chat.
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488F4B-C8AB-4DED-82A3-6F6C06D43A3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3013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5339A1-CA5A-86AC-12CE-24F6D0E2E0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D9516F-509D-A910-1128-FCD71488D0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A6D3A3C-4C08-4700-CA29-658B46BFD8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0BBB29-5CD9-6CD4-E15D-EA457B9439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488F4B-C8AB-4DED-82A3-6F6C06D43A3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3091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2493D0-1A2C-FDD0-0941-47F8828654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E6F2920-5BE9-0119-E9C7-DC198192F8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4CB8DC0-9F1E-A481-8762-CCFD028589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82C6FC-ECF5-E500-3B1E-8C16E64A910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488F4B-C8AB-4DED-82A3-6F6C06D43A3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5597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8F91F8-ED77-A61A-7987-B2F53B7C67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E37268-AAC1-0490-0B06-CD2579CC42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70B034-784C-7B15-CC3D-D66DA9F345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78342B-7F6F-885A-D3ED-01BCAB9A1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488F4B-C8AB-4DED-82A3-6F6C06D43A3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3550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488F4B-C8AB-4DED-82A3-6F6C06D43A3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2299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488F4B-C8AB-4DED-82A3-6F6C06D43A3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0442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FDA TEMPLA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>
            <a:normAutofit/>
          </a:bodyPr>
          <a:lstStyle>
            <a:lvl1pPr>
              <a:defRPr sz="2700" b="1">
                <a:solidFill>
                  <a:srgbClr val="007DBC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773606" y="4766446"/>
            <a:ext cx="2133600" cy="273844"/>
          </a:xfrm>
        </p:spPr>
        <p:txBody>
          <a:bodyPr/>
          <a:lstStyle/>
          <a:p>
            <a:fld id="{55E152D0-9AEE-4DD6-BC27-452664A9479B}" type="datetimeFigureOut">
              <a:rPr lang="en-US" smtClean="0"/>
              <a:t>5/31/2026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" y="4788695"/>
            <a:ext cx="2895600" cy="273844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9221" y="19757"/>
            <a:ext cx="2500734" cy="929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6581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2400" b="1">
                <a:solidFill>
                  <a:srgbClr val="007DBC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555241" y="4767264"/>
            <a:ext cx="2133600" cy="273844"/>
          </a:xfrm>
        </p:spPr>
        <p:txBody>
          <a:bodyPr/>
          <a:lstStyle/>
          <a:p>
            <a:fld id="{55E152D0-9AEE-4DD6-BC27-452664A9479B}" type="datetimeFigureOut">
              <a:rPr lang="en-US" smtClean="0"/>
              <a:t>5/31/2026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-800022" y="1042755"/>
            <a:ext cx="217170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 rot="5400000">
            <a:off x="140288" y="4770620"/>
            <a:ext cx="3257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fld id="{42D067E6-6582-4AD4-8521-F7089C370E58}" type="slidenum">
              <a:rPr lang="en-US" sz="900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‹#›</a:t>
            </a:fld>
            <a:endParaRPr lang="en-US" sz="900">
              <a:solidFill>
                <a:schemeClr val="tx2">
                  <a:lumMod val="60000"/>
                  <a:lumOff val="40000"/>
                </a:schemeClr>
              </a:solidFill>
              <a:latin typeface="Helvetica"/>
              <a:cs typeface="Helvetica"/>
            </a:endParaRPr>
          </a:p>
        </p:txBody>
      </p:sp>
      <p:pic>
        <p:nvPicPr>
          <p:cNvPr id="10" name="Picture 9" descr="FDA_FullColor_Monogram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409370" y="4317059"/>
            <a:ext cx="465407" cy="557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8919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>
            <a:normAutofit/>
          </a:bodyPr>
          <a:lstStyle>
            <a:lvl1pPr algn="l">
              <a:defRPr sz="2100" b="1">
                <a:solidFill>
                  <a:srgbClr val="007DBC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500650" y="4765593"/>
            <a:ext cx="2133600" cy="273844"/>
          </a:xfrm>
        </p:spPr>
        <p:txBody>
          <a:bodyPr/>
          <a:lstStyle/>
          <a:p>
            <a:fld id="{55E152D0-9AEE-4DD6-BC27-452664A9479B}" type="datetimeFigureOut">
              <a:rPr lang="en-US" smtClean="0"/>
              <a:t>5/31/2026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" y="4788695"/>
            <a:ext cx="2895600" cy="273844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8594467" y="4807330"/>
            <a:ext cx="3257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fld id="{42D067E6-6582-4AD4-8521-F7089C370E58}" type="slidenum">
              <a:rPr lang="en-US" sz="900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‹#›</a:t>
            </a:fld>
            <a:endParaRPr lang="en-US" sz="900">
              <a:solidFill>
                <a:schemeClr val="tx2">
                  <a:lumMod val="60000"/>
                  <a:lumOff val="40000"/>
                </a:schemeClr>
              </a:solidFill>
              <a:latin typeface="Helvetica"/>
              <a:cs typeface="Helvetica"/>
            </a:endParaRPr>
          </a:p>
        </p:txBody>
      </p:sp>
      <p:pic>
        <p:nvPicPr>
          <p:cNvPr id="8" name="Picture 7" descr="FDA_FullColor_Monogram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409370" y="4317059"/>
            <a:ext cx="465407" cy="557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2742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bg>
      <p:bgPr>
        <a:solidFill>
          <a:srgbClr val="007D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1799" y="1488014"/>
            <a:ext cx="6086509" cy="2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8762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12899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JZ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49" y="321205"/>
            <a:ext cx="7410801" cy="278654"/>
          </a:xfrm>
        </p:spPr>
        <p:txBody>
          <a:bodyPr>
            <a:normAutofit/>
          </a:bodyPr>
          <a:lstStyle>
            <a:lvl1pPr algn="l">
              <a:defRPr sz="21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51" y="924887"/>
            <a:ext cx="8509103" cy="3796977"/>
          </a:xfrm>
        </p:spPr>
        <p:txBody>
          <a:bodyPr/>
          <a:lstStyle>
            <a:lvl1pPr>
              <a:defRPr sz="1800"/>
            </a:lvl1pPr>
            <a:lvl2pPr>
              <a:defRPr sz="1650"/>
            </a:lvl2pPr>
            <a:lvl3pPr>
              <a:defRPr sz="1500"/>
            </a:lvl3pPr>
            <a:lvl4pPr>
              <a:defRPr sz="135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676650" y="4781551"/>
            <a:ext cx="2133600" cy="273844"/>
          </a:xfrm>
        </p:spPr>
        <p:txBody>
          <a:bodyPr/>
          <a:lstStyle>
            <a:lvl1pPr algn="ctr">
              <a:defRPr/>
            </a:lvl1pPr>
          </a:lstStyle>
          <a:p>
            <a:fld id="{A349544A-F1CD-3844-BFB3-6D230A0137DD}" type="datetimeFigureOut">
              <a:rPr lang="en-US" smtClean="0"/>
              <a:pPr/>
              <a:t>5/31/2026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7650" y="4788695"/>
            <a:ext cx="2895600" cy="273844"/>
          </a:xfrm>
        </p:spPr>
        <p:txBody>
          <a:bodyPr/>
          <a:lstStyle/>
          <a:p>
            <a:pPr algn="l"/>
            <a:r>
              <a:rPr lang="en-US" b="1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www.fda.gov</a:t>
            </a:r>
          </a:p>
        </p:txBody>
      </p:sp>
      <p:pic>
        <p:nvPicPr>
          <p:cNvPr id="7" name="Picture 6" descr="FDA_FullColor_Monogram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2411" y="181875"/>
            <a:ext cx="620543" cy="557310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8594467" y="4807330"/>
            <a:ext cx="3257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fld id="{42D067E6-6582-4AD4-8521-F7089C370E58}" type="slidenum">
              <a:rPr lang="en-US" sz="900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‹#›</a:t>
            </a:fld>
            <a:endParaRPr lang="en-US" sz="900">
              <a:solidFill>
                <a:schemeClr val="tx2">
                  <a:lumMod val="60000"/>
                  <a:lumOff val="40000"/>
                </a:schemeClr>
              </a:solidFill>
              <a:latin typeface="Helvetica"/>
              <a:cs typeface="Helvetica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407738" y="739185"/>
            <a:ext cx="7415784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10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184829"/>
            <a:ext cx="8509103" cy="694515"/>
          </a:xfrm>
        </p:spPr>
        <p:txBody>
          <a:bodyPr>
            <a:normAutofit/>
          </a:bodyPr>
          <a:lstStyle>
            <a:lvl1pPr algn="l">
              <a:defRPr sz="2400" b="1">
                <a:solidFill>
                  <a:srgbClr val="007DBC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51" y="1104139"/>
            <a:ext cx="8509103" cy="361772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676650" y="4781551"/>
            <a:ext cx="2133600" cy="273844"/>
          </a:xfrm>
        </p:spPr>
        <p:txBody>
          <a:bodyPr/>
          <a:lstStyle>
            <a:lvl1pPr algn="ctr">
              <a:defRPr/>
            </a:lvl1pPr>
          </a:lstStyle>
          <a:p>
            <a:fld id="{55E152D0-9AEE-4DD6-BC27-452664A9479B}" type="datetimeFigureOut">
              <a:rPr lang="en-US" smtClean="0"/>
              <a:t>5/31/2026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7650" y="4788695"/>
            <a:ext cx="2895600" cy="273844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8594467" y="4807330"/>
            <a:ext cx="3257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fld id="{42D067E6-6582-4AD4-8521-F7089C370E58}" type="slidenum">
              <a:rPr lang="en-US" sz="900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‹#›</a:t>
            </a:fld>
            <a:endParaRPr lang="en-US" sz="900">
              <a:solidFill>
                <a:schemeClr val="tx2">
                  <a:lumMod val="60000"/>
                  <a:lumOff val="40000"/>
                </a:schemeClr>
              </a:solidFill>
              <a:latin typeface="Helvetica"/>
              <a:cs typeface="Helvetica"/>
            </a:endParaRPr>
          </a:p>
        </p:txBody>
      </p:sp>
      <p:pic>
        <p:nvPicPr>
          <p:cNvPr id="8" name="Picture 7" descr="FDA_FullColor_Monogram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5240" y="202347"/>
            <a:ext cx="465407" cy="557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8575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3762375" y="4750595"/>
            <a:ext cx="2133600" cy="273844"/>
          </a:xfrm>
        </p:spPr>
        <p:txBody>
          <a:bodyPr/>
          <a:lstStyle/>
          <a:p>
            <a:fld id="{55E152D0-9AEE-4DD6-BC27-452664A9479B}" type="datetimeFigureOut">
              <a:rPr lang="en-US" smtClean="0"/>
              <a:t>5/31/2026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" y="4788695"/>
            <a:ext cx="2895600" cy="273844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825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2367707"/>
            <a:ext cx="7772400" cy="1021556"/>
          </a:xfrm>
        </p:spPr>
        <p:txBody>
          <a:bodyPr anchor="t"/>
          <a:lstStyle>
            <a:lvl1pPr algn="l">
              <a:defRPr sz="3000" b="1" cap="none">
                <a:solidFill>
                  <a:srgbClr val="007DBC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242566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609834" y="4762003"/>
            <a:ext cx="2133600" cy="273844"/>
          </a:xfrm>
        </p:spPr>
        <p:txBody>
          <a:bodyPr/>
          <a:lstStyle/>
          <a:p>
            <a:fld id="{55E152D0-9AEE-4DD6-BC27-452664A9479B}" type="datetimeFigureOut">
              <a:rPr lang="en-US" smtClean="0"/>
              <a:t>5/31/2026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" y="4788695"/>
            <a:ext cx="2895600" cy="273844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8594467" y="4807330"/>
            <a:ext cx="3257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fld id="{42D067E6-6582-4AD4-8521-F7089C370E58}" type="slidenum">
              <a:rPr lang="en-US" sz="900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‹#›</a:t>
            </a:fld>
            <a:endParaRPr lang="en-US" sz="900">
              <a:solidFill>
                <a:schemeClr val="tx2">
                  <a:lumMod val="60000"/>
                  <a:lumOff val="40000"/>
                </a:schemeClr>
              </a:solidFill>
              <a:latin typeface="Helvetica"/>
              <a:cs typeface="Helvetica"/>
            </a:endParaRPr>
          </a:p>
        </p:txBody>
      </p:sp>
      <p:pic>
        <p:nvPicPr>
          <p:cNvPr id="9" name="Picture 8" descr="FDA_FullColor_Monogram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5243" y="202347"/>
            <a:ext cx="465407" cy="557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2140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245"/>
            <a:ext cx="8229600" cy="857250"/>
          </a:xfrm>
        </p:spPr>
        <p:txBody>
          <a:bodyPr>
            <a:normAutofit/>
          </a:bodyPr>
          <a:lstStyle>
            <a:lvl1pPr algn="l">
              <a:defRPr sz="2400" b="1">
                <a:solidFill>
                  <a:srgbClr val="007DBC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514307" y="4785253"/>
            <a:ext cx="2133600" cy="273844"/>
          </a:xfrm>
        </p:spPr>
        <p:txBody>
          <a:bodyPr/>
          <a:lstStyle/>
          <a:p>
            <a:fld id="{55E152D0-9AEE-4DD6-BC27-452664A9479B}" type="datetimeFigureOut">
              <a:rPr lang="en-US" smtClean="0"/>
              <a:t>5/31/2026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" y="4788695"/>
            <a:ext cx="2895600" cy="273844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8594467" y="4807330"/>
            <a:ext cx="3257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fld id="{42D067E6-6582-4AD4-8521-F7089C370E58}" type="slidenum">
              <a:rPr lang="en-US" sz="900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‹#›</a:t>
            </a:fld>
            <a:endParaRPr lang="en-US" sz="900">
              <a:solidFill>
                <a:schemeClr val="tx2">
                  <a:lumMod val="60000"/>
                  <a:lumOff val="40000"/>
                </a:schemeClr>
              </a:solidFill>
              <a:latin typeface="Helvetica"/>
              <a:cs typeface="Helvetica"/>
            </a:endParaRPr>
          </a:p>
        </p:txBody>
      </p:sp>
      <p:pic>
        <p:nvPicPr>
          <p:cNvPr id="10" name="Picture 9" descr="FDA_FullColor_Monogram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7786" y="202347"/>
            <a:ext cx="465407" cy="557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9346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961"/>
            <a:ext cx="8229600" cy="857250"/>
          </a:xfrm>
        </p:spPr>
        <p:txBody>
          <a:bodyPr>
            <a:normAutofit/>
          </a:bodyPr>
          <a:lstStyle>
            <a:lvl1pPr algn="l">
              <a:defRPr sz="2400" b="1">
                <a:solidFill>
                  <a:srgbClr val="007DBC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62181"/>
            <a:ext cx="4040188" cy="47982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555718"/>
            <a:ext cx="4040188" cy="3135154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062181"/>
            <a:ext cx="4041775" cy="47982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555718"/>
            <a:ext cx="4041775" cy="3135154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3886200" y="4788695"/>
            <a:ext cx="2133600" cy="273844"/>
          </a:xfrm>
        </p:spPr>
        <p:txBody>
          <a:bodyPr/>
          <a:lstStyle/>
          <a:p>
            <a:fld id="{55E152D0-9AEE-4DD6-BC27-452664A9479B}" type="datetimeFigureOut">
              <a:rPr lang="en-US" smtClean="0"/>
              <a:t>5/31/2026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" y="4788695"/>
            <a:ext cx="2895600" cy="273844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8594467" y="4807330"/>
            <a:ext cx="3257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fld id="{42D067E6-6582-4AD4-8521-F7089C370E58}" type="slidenum">
              <a:rPr lang="en-US" sz="900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‹#›</a:t>
            </a:fld>
            <a:endParaRPr lang="en-US" sz="900">
              <a:solidFill>
                <a:schemeClr val="tx2">
                  <a:lumMod val="60000"/>
                  <a:lumOff val="40000"/>
                </a:schemeClr>
              </a:solidFill>
              <a:latin typeface="Helvetica"/>
              <a:cs typeface="Helvetica"/>
            </a:endParaRPr>
          </a:p>
        </p:txBody>
      </p:sp>
      <p:pic>
        <p:nvPicPr>
          <p:cNvPr id="12" name="Picture 11" descr="FDA_FullColor_Monogram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7787" y="202347"/>
            <a:ext cx="465407" cy="557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210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2535"/>
            <a:ext cx="8229600" cy="857250"/>
          </a:xfrm>
        </p:spPr>
        <p:txBody>
          <a:bodyPr>
            <a:normAutofit/>
          </a:bodyPr>
          <a:lstStyle>
            <a:lvl1pPr algn="l">
              <a:defRPr sz="2400" b="1">
                <a:solidFill>
                  <a:srgbClr val="007DBC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3596185" y="4793813"/>
            <a:ext cx="2133600" cy="273844"/>
          </a:xfrm>
        </p:spPr>
        <p:txBody>
          <a:bodyPr/>
          <a:lstStyle/>
          <a:p>
            <a:fld id="{55E152D0-9AEE-4DD6-BC27-452664A9479B}" type="datetimeFigureOut">
              <a:rPr lang="en-US" smtClean="0"/>
              <a:t>5/31/2026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" y="4788695"/>
            <a:ext cx="2895600" cy="273844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8594467" y="4807330"/>
            <a:ext cx="3257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fld id="{42D067E6-6582-4AD4-8521-F7089C370E58}" type="slidenum">
              <a:rPr lang="en-US" sz="900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‹#›</a:t>
            </a:fld>
            <a:endParaRPr lang="en-US" sz="900">
              <a:solidFill>
                <a:schemeClr val="tx2">
                  <a:lumMod val="60000"/>
                  <a:lumOff val="40000"/>
                </a:schemeClr>
              </a:solidFill>
              <a:latin typeface="Helvetica"/>
              <a:cs typeface="Helvetica"/>
            </a:endParaRPr>
          </a:p>
        </p:txBody>
      </p:sp>
      <p:pic>
        <p:nvPicPr>
          <p:cNvPr id="8" name="Picture 7" descr="FDA_FullColor_Monogram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7787" y="202347"/>
            <a:ext cx="465407" cy="557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177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>
                <a:solidFill>
                  <a:srgbClr val="007DBC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65513" y="4762004"/>
            <a:ext cx="2133600" cy="273844"/>
          </a:xfrm>
        </p:spPr>
        <p:txBody>
          <a:bodyPr/>
          <a:lstStyle/>
          <a:p>
            <a:fld id="{55E152D0-9AEE-4DD6-BC27-452664A9479B}" type="datetimeFigureOut">
              <a:rPr lang="en-US" smtClean="0"/>
              <a:t>5/31/2026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" y="4788695"/>
            <a:ext cx="2895600" cy="273844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8594467" y="4807330"/>
            <a:ext cx="3257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fld id="{42D067E6-6582-4AD4-8521-F7089C370E58}" type="slidenum">
              <a:rPr lang="en-US" sz="900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‹#›</a:t>
            </a:fld>
            <a:endParaRPr lang="en-US" sz="900">
              <a:solidFill>
                <a:schemeClr val="tx2">
                  <a:lumMod val="60000"/>
                  <a:lumOff val="40000"/>
                </a:schemeClr>
              </a:solidFill>
              <a:latin typeface="Helvetica"/>
              <a:cs typeface="Helvetica"/>
            </a:endParaRPr>
          </a:p>
        </p:txBody>
      </p:sp>
      <p:pic>
        <p:nvPicPr>
          <p:cNvPr id="10" name="Picture 9" descr="FDA_FullColor_Monogram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7788" y="202347"/>
            <a:ext cx="465407" cy="557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966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>
                <a:solidFill>
                  <a:srgbClr val="007DBC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719014" y="4788695"/>
            <a:ext cx="2133600" cy="273844"/>
          </a:xfrm>
        </p:spPr>
        <p:txBody>
          <a:bodyPr/>
          <a:lstStyle/>
          <a:p>
            <a:fld id="{55E152D0-9AEE-4DD6-BC27-452664A9479B}" type="datetimeFigureOut">
              <a:rPr lang="en-US" smtClean="0"/>
              <a:t>5/31/2026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" y="4788695"/>
            <a:ext cx="2895600" cy="273844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8594467" y="4807330"/>
            <a:ext cx="3257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fld id="{42D067E6-6582-4AD4-8521-F7089C370E58}" type="slidenum">
              <a:rPr lang="en-US" sz="900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‹#›</a:t>
            </a:fld>
            <a:endParaRPr lang="en-US" sz="900">
              <a:solidFill>
                <a:schemeClr val="tx2">
                  <a:lumMod val="60000"/>
                  <a:lumOff val="40000"/>
                </a:schemeClr>
              </a:solidFill>
              <a:latin typeface="Helvetica"/>
              <a:cs typeface="Helvetica"/>
            </a:endParaRPr>
          </a:p>
        </p:txBody>
      </p:sp>
      <p:pic>
        <p:nvPicPr>
          <p:cNvPr id="10" name="Picture 9" descr="FDA_FullColor_Monogram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7788" y="202347"/>
            <a:ext cx="465407" cy="557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967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E152D0-9AEE-4DD6-BC27-452664A9479B}" type="datetimeFigureOut">
              <a:rPr lang="en-US" smtClean="0"/>
              <a:t>5/31/2026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8085E3-D646-438A-A685-C79E2ADD4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480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  <p:sldLayoutId id="2147483664" r:id="rId12"/>
    <p:sldLayoutId id="2147483665" r:id="rId13"/>
    <p:sldLayoutId id="2147483666" r:id="rId14"/>
  </p:sldLayoutIdLst>
  <p:txStyles>
    <p:titleStyle>
      <a:lvl1pPr algn="ctr" defTabSz="3429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zoebeesley.com/2016/06/09/is-lm-model-theories-of-short-run-fluctuations/" TargetMode="External"/><Relationship Id="rId13" Type="http://schemas.openxmlformats.org/officeDocument/2006/relationships/hyperlink" Target="https://en.m.wikipedia.org/wiki/File:Red_Checkmark.svg" TargetMode="External"/><Relationship Id="rId3" Type="http://schemas.openxmlformats.org/officeDocument/2006/relationships/image" Target="../media/image29.png"/><Relationship Id="rId7" Type="http://schemas.openxmlformats.org/officeDocument/2006/relationships/image" Target="../media/image31.png"/><Relationship Id="rId12" Type="http://schemas.openxmlformats.org/officeDocument/2006/relationships/image" Target="../media/image33.png"/><Relationship Id="rId17" Type="http://schemas.openxmlformats.org/officeDocument/2006/relationships/hyperlink" Target="https://www.eoi.es/blogs/gestionhospitalaria/2015/11/22/modulo-2-politicas-de-salud-en-los-sistemas-sanitarios-modernos/" TargetMode="External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reesvg.org/johnpwarren-graph-crash" TargetMode="External"/><Relationship Id="rId11" Type="http://schemas.openxmlformats.org/officeDocument/2006/relationships/hyperlink" Target="https://en.m.wikipedia.org/wiki/File:Gnome-computer.svg" TargetMode="External"/><Relationship Id="rId5" Type="http://schemas.openxmlformats.org/officeDocument/2006/relationships/image" Target="../media/image30.png"/><Relationship Id="rId15" Type="http://schemas.openxmlformats.org/officeDocument/2006/relationships/hyperlink" Target="https://www.flickr.com/photos/lumaxart/2136953861" TargetMode="External"/><Relationship Id="rId10" Type="http://schemas.openxmlformats.org/officeDocument/2006/relationships/image" Target="../media/image32.png"/><Relationship Id="rId4" Type="http://schemas.openxmlformats.org/officeDocument/2006/relationships/hyperlink" Target="http://blender.stackexchange.com/questions/17868/simplest-way-to-create-a-database-symbol" TargetMode="External"/><Relationship Id="rId9" Type="http://schemas.openxmlformats.org/officeDocument/2006/relationships/hyperlink" Target="https://creativecommons.org/licenses/by/3.0/" TargetMode="External"/><Relationship Id="rId14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openxmlformats.org/officeDocument/2006/relationships/image" Target="../media/image18.png"/><Relationship Id="rId3" Type="http://schemas.openxmlformats.org/officeDocument/2006/relationships/image" Target="../media/image10.png"/><Relationship Id="rId7" Type="http://schemas.openxmlformats.org/officeDocument/2006/relationships/image" Target="../media/image12.jpeg"/><Relationship Id="rId12" Type="http://schemas.openxmlformats.org/officeDocument/2006/relationships/image" Target="../media/image17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Relationship Id="rId6" Type="http://schemas.microsoft.com/office/2007/relationships/hdphoto" Target="../media/hdphoto1.wdp"/><Relationship Id="rId11" Type="http://schemas.openxmlformats.org/officeDocument/2006/relationships/image" Target="../media/image16.jpeg"/><Relationship Id="rId5" Type="http://schemas.openxmlformats.org/officeDocument/2006/relationships/image" Target="../media/image11.png"/><Relationship Id="rId10" Type="http://schemas.openxmlformats.org/officeDocument/2006/relationships/image" Target="../media/image15.jpeg"/><Relationship Id="rId4" Type="http://schemas.openxmlformats.org/officeDocument/2006/relationships/hyperlink" Target="https://openclipart.org/detail/101389/packet-processor" TargetMode="External"/><Relationship Id="rId9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da.gov/drugs/spotlight-cder-science/using-machine-learning-identify-suitable-patient-population-anakinra-treatment-covid-19-under" TargetMode="External"/><Relationship Id="rId3" Type="http://schemas.openxmlformats.org/officeDocument/2006/relationships/image" Target="../media/image23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www.fda.gov/media/163546/download" TargetMode="External"/><Relationship Id="rId5" Type="http://schemas.openxmlformats.org/officeDocument/2006/relationships/hyperlink" Target="https://www.fda.gov/media/163075/download" TargetMode="External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mnt/data/fda_ai_deck/work/template_unzipped/ppt/media/image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0720" y="244580"/>
            <a:ext cx="2926080" cy="608119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062714" y="1343503"/>
            <a:ext cx="722376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100" b="1">
                <a:solidFill>
                  <a:srgbClr val="184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Artificial Intelligence for Drug Development: </a:t>
            </a:r>
            <a:endParaRPr lang="en-US" sz="3100"/>
          </a:p>
          <a:p>
            <a:pPr marL="0" indent="0" algn="ctr">
              <a:buNone/>
            </a:pPr>
            <a:r>
              <a:rPr lang="en-US" sz="3100" b="1">
                <a:solidFill>
                  <a:srgbClr val="1848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Advancing Science for Patients</a:t>
            </a:r>
            <a:endParaRPr lang="en-US" sz="3100"/>
          </a:p>
        </p:txBody>
      </p:sp>
      <p:sp>
        <p:nvSpPr>
          <p:cNvPr id="4" name="Text 1"/>
          <p:cNvSpPr/>
          <p:nvPr/>
        </p:nvSpPr>
        <p:spPr>
          <a:xfrm>
            <a:off x="1874520" y="2706624"/>
            <a:ext cx="53949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endParaRPr lang="en-US" sz="1450"/>
          </a:p>
        </p:txBody>
      </p:sp>
      <p:sp>
        <p:nvSpPr>
          <p:cNvPr id="6" name="Text 3"/>
          <p:cNvSpPr/>
          <p:nvPr/>
        </p:nvSpPr>
        <p:spPr>
          <a:xfrm>
            <a:off x="1920240" y="2809514"/>
            <a:ext cx="53035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b="1">
                <a:solidFill>
                  <a:srgbClr val="7A7A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Hao Zhu, Ph.D. </a:t>
            </a:r>
            <a:r>
              <a:rPr lang="en-US" b="1" err="1">
                <a:solidFill>
                  <a:srgbClr val="7A7A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Mstat</a:t>
            </a:r>
            <a:r>
              <a:rPr lang="en-US" b="1">
                <a:solidFill>
                  <a:srgbClr val="7A7A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.</a:t>
            </a:r>
            <a:endParaRPr lang="en-US"/>
          </a:p>
        </p:txBody>
      </p:sp>
      <p:sp>
        <p:nvSpPr>
          <p:cNvPr id="7" name="Text 4"/>
          <p:cNvSpPr/>
          <p:nvPr/>
        </p:nvSpPr>
        <p:spPr>
          <a:xfrm>
            <a:off x="1528832" y="3350233"/>
            <a:ext cx="6086336" cy="9418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>
                <a:solidFill>
                  <a:srgbClr val="7A7A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Director, Division of Pharmacometrics</a:t>
            </a:r>
          </a:p>
          <a:p>
            <a:pPr marL="0" indent="0" algn="ctr">
              <a:buNone/>
            </a:pPr>
            <a:r>
              <a:rPr lang="en-US" sz="1600">
                <a:solidFill>
                  <a:srgbClr val="7A7A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Co-Chair, AI Policy and Review Committee, Artificial Intelligence Council</a:t>
            </a:r>
          </a:p>
          <a:p>
            <a:pPr marL="0" indent="0" algn="ctr">
              <a:buNone/>
            </a:pPr>
            <a:r>
              <a:rPr lang="en-US" sz="1600">
                <a:solidFill>
                  <a:srgbClr val="7A7A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CDER, FDA</a:t>
            </a:r>
            <a:endParaRPr lang="en-US" sz="16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02864B-1F12-22AC-F1CE-D5D607F1160A}"/>
              </a:ext>
            </a:extLst>
          </p:cNvPr>
          <p:cNvSpPr txBox="1"/>
          <p:nvPr/>
        </p:nvSpPr>
        <p:spPr>
          <a:xfrm>
            <a:off x="230459" y="230458"/>
            <a:ext cx="27134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>
                <a:solidFill>
                  <a:schemeClr val="bg1">
                    <a:lumMod val="65000"/>
                  </a:schemeClr>
                </a:solidFill>
              </a:rPr>
              <a:t>PAGE 2026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400" b="1" dirty="0">
                <a:solidFill>
                  <a:srgbClr val="0070C0"/>
                </a:solidFill>
              </a:rPr>
              <a:t>Case 1: Prognostic Score for Melanoma</a:t>
            </a:r>
            <a:br>
              <a:rPr lang="en-US" sz="2400" dirty="0">
                <a:solidFill>
                  <a:schemeClr val="tx2"/>
                </a:solidFill>
              </a:rPr>
            </a:br>
            <a:r>
              <a:rPr lang="en-US" sz="2400" b="1" dirty="0">
                <a:solidFill>
                  <a:schemeClr val="bg1">
                    <a:lumMod val="65000"/>
                  </a:schemeClr>
                </a:solidFill>
              </a:rPr>
              <a:t>To potentially improve trial signal on efficacy</a:t>
            </a:r>
            <a:endParaRPr lang="en-US" sz="2400" b="1" dirty="0">
              <a:solidFill>
                <a:schemeClr val="tx2"/>
              </a:solidFill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>
            <a:off x="11311" y="971550"/>
            <a:ext cx="9121379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Rectangle: Rounded Corners 4"/>
          <p:cNvSpPr/>
          <p:nvPr/>
        </p:nvSpPr>
        <p:spPr>
          <a:xfrm>
            <a:off x="491768" y="1330394"/>
            <a:ext cx="1371600" cy="1543050"/>
          </a:xfrm>
          <a:prstGeom prst="roundRect">
            <a:avLst/>
          </a:prstGeom>
          <a:solidFill>
            <a:schemeClr val="tx2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  <a:p>
            <a:pPr algn="ctr"/>
            <a:endParaRPr lang="en-US" sz="1200"/>
          </a:p>
          <a:p>
            <a:pPr algn="ctr"/>
            <a:endParaRPr lang="en-US" sz="1200"/>
          </a:p>
          <a:p>
            <a:pPr algn="ctr"/>
            <a:r>
              <a:rPr lang="en-US" sz="1200"/>
              <a:t>Retrieve Data from Submissions</a:t>
            </a:r>
          </a:p>
        </p:txBody>
      </p:sp>
      <p:sp>
        <p:nvSpPr>
          <p:cNvPr id="8" name="Rectangle: Rounded Corners 7"/>
          <p:cNvSpPr/>
          <p:nvPr/>
        </p:nvSpPr>
        <p:spPr>
          <a:xfrm>
            <a:off x="2042778" y="1362296"/>
            <a:ext cx="1371600" cy="1543050"/>
          </a:xfrm>
          <a:prstGeom prst="round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  <a:p>
            <a:pPr algn="ctr"/>
            <a:endParaRPr lang="en-US" sz="1200"/>
          </a:p>
          <a:p>
            <a:pPr algn="ctr"/>
            <a:endParaRPr lang="en-US" sz="1200"/>
          </a:p>
          <a:p>
            <a:pPr algn="ctr"/>
            <a:r>
              <a:rPr lang="en-US" sz="1200"/>
              <a:t>Develop AI  Model to Establish the Prognostic Score Based on OS</a:t>
            </a:r>
          </a:p>
        </p:txBody>
      </p:sp>
      <p:sp>
        <p:nvSpPr>
          <p:cNvPr id="9" name="Rectangle: Rounded Corners 8"/>
          <p:cNvSpPr/>
          <p:nvPr/>
        </p:nvSpPr>
        <p:spPr>
          <a:xfrm>
            <a:off x="3614237" y="1335815"/>
            <a:ext cx="1371600" cy="1543050"/>
          </a:xfrm>
          <a:prstGeom prst="roundRect">
            <a:avLst/>
          </a:prstGeom>
          <a:solidFill>
            <a:srgbClr val="566094"/>
          </a:solidFill>
          <a:ln>
            <a:solidFill>
              <a:srgbClr val="4F81BD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  <a:p>
            <a:pPr algn="ctr"/>
            <a:endParaRPr lang="en-US" sz="1200"/>
          </a:p>
          <a:p>
            <a:pPr algn="ctr"/>
            <a:endParaRPr lang="en-US" sz="1200"/>
          </a:p>
          <a:p>
            <a:pPr algn="ctr"/>
            <a:r>
              <a:rPr lang="en-US" sz="1200"/>
              <a:t>Base on the Score to Subset Patients and Exame OS</a:t>
            </a:r>
          </a:p>
        </p:txBody>
      </p:sp>
      <p:sp>
        <p:nvSpPr>
          <p:cNvPr id="10" name="Rectangle: Rounded Corners 9"/>
          <p:cNvSpPr/>
          <p:nvPr/>
        </p:nvSpPr>
        <p:spPr>
          <a:xfrm>
            <a:off x="5215439" y="1362295"/>
            <a:ext cx="1371600" cy="1511150"/>
          </a:xfrm>
          <a:prstGeom prst="roundRect">
            <a:avLst/>
          </a:prstGeom>
          <a:solidFill>
            <a:srgbClr val="4F81BD"/>
          </a:solidFill>
          <a:ln>
            <a:solidFill>
              <a:srgbClr val="4F81BD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  <a:p>
            <a:pPr algn="ctr"/>
            <a:endParaRPr lang="en-US" sz="1200"/>
          </a:p>
          <a:p>
            <a:pPr algn="ctr"/>
            <a:endParaRPr lang="en-US" sz="1200"/>
          </a:p>
          <a:p>
            <a:pPr algn="ctr"/>
            <a:r>
              <a:rPr lang="en-US" sz="1200"/>
              <a:t>Based on the Score to Subset Patients and Exame PFS</a:t>
            </a:r>
          </a:p>
        </p:txBody>
      </p:sp>
      <p:sp>
        <p:nvSpPr>
          <p:cNvPr id="3" name="Left Brace 2">
            <a:extLst>
              <a:ext uri="{FF2B5EF4-FFF2-40B4-BE49-F238E27FC236}">
                <a16:creationId xmlns:a16="http://schemas.microsoft.com/office/drawing/2014/main" id="{3C01CB09-E592-4B9C-87E9-8EED193FE851}"/>
              </a:ext>
            </a:extLst>
          </p:cNvPr>
          <p:cNvSpPr/>
          <p:nvPr/>
        </p:nvSpPr>
        <p:spPr>
          <a:xfrm rot="16200000">
            <a:off x="3330691" y="750255"/>
            <a:ext cx="440543" cy="4732109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12" name="Picture 11" descr="A picture containing tableware, pan, dishware&#10;&#10;Description automatically generated">
            <a:extLst>
              <a:ext uri="{FF2B5EF4-FFF2-40B4-BE49-F238E27FC236}">
                <a16:creationId xmlns:a16="http://schemas.microsoft.com/office/drawing/2014/main" id="{5499B0C8-C6A6-47CE-B74D-0FA057955E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 flipH="1">
            <a:off x="867607" y="1545709"/>
            <a:ext cx="634603" cy="440543"/>
          </a:xfrm>
          <a:prstGeom prst="rect">
            <a:avLst/>
          </a:prstGeom>
        </p:spPr>
      </p:pic>
      <p:pic>
        <p:nvPicPr>
          <p:cNvPr id="20" name="Picture 19" descr="Chart, line chart&#10;&#10;Description automatically generated">
            <a:extLst>
              <a:ext uri="{FF2B5EF4-FFF2-40B4-BE49-F238E27FC236}">
                <a16:creationId xmlns:a16="http://schemas.microsoft.com/office/drawing/2014/main" id="{E5154175-85D7-4BDC-9EBF-FCDE0782E9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2492156" y="1371908"/>
            <a:ext cx="509112" cy="701442"/>
          </a:xfrm>
          <a:prstGeom prst="rect">
            <a:avLst/>
          </a:prstGeom>
        </p:spPr>
      </p:pic>
      <p:pic>
        <p:nvPicPr>
          <p:cNvPr id="25" name="Picture 24" descr="Chart, line chart&#10;&#10;Description automatically generated">
            <a:extLst>
              <a:ext uri="{FF2B5EF4-FFF2-40B4-BE49-F238E27FC236}">
                <a16:creationId xmlns:a16="http://schemas.microsoft.com/office/drawing/2014/main" id="{BE400992-A609-40FC-B016-328B58CD6CC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4099998" y="1475267"/>
            <a:ext cx="400078" cy="366320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B80AEFEA-ECA9-44B9-897A-2450247AEC7B}"/>
              </a:ext>
            </a:extLst>
          </p:cNvPr>
          <p:cNvSpPr txBox="1"/>
          <p:nvPr/>
        </p:nvSpPr>
        <p:spPr>
          <a:xfrm>
            <a:off x="1107791" y="7838853"/>
            <a:ext cx="3862706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5">
                <a:hlinkClick r:id="rId8" tooltip="https://zoebeesley.com/2016/06/09/is-lm-model-theories-of-short-run-fluctuations/"/>
              </a:rPr>
              <a:t>This Photo</a:t>
            </a:r>
            <a:r>
              <a:rPr lang="en-US" sz="675"/>
              <a:t> by Unknown Author is licensed under </a:t>
            </a:r>
            <a:r>
              <a:rPr lang="en-US" sz="675">
                <a:hlinkClick r:id="rId9" tooltip="https://creativecommons.org/licenses/by/3.0/"/>
              </a:rPr>
              <a:t>CC BY</a:t>
            </a:r>
            <a:endParaRPr lang="en-US" sz="675"/>
          </a:p>
        </p:txBody>
      </p:sp>
      <p:pic>
        <p:nvPicPr>
          <p:cNvPr id="28" name="Picture 27" descr="A computer monitor and keyboard&#10;&#10;Description automatically generated with medium confidence">
            <a:extLst>
              <a:ext uri="{FF2B5EF4-FFF2-40B4-BE49-F238E27FC236}">
                <a16:creationId xmlns:a16="http://schemas.microsoft.com/office/drawing/2014/main" id="{825A0333-6685-45A5-9729-7F068B5A30D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>
            <a:off x="3001598" y="3457141"/>
            <a:ext cx="1098729" cy="955466"/>
          </a:xfrm>
          <a:prstGeom prst="rect">
            <a:avLst/>
          </a:prstGeom>
        </p:spPr>
      </p:pic>
      <p:pic>
        <p:nvPicPr>
          <p:cNvPr id="31" name="Picture 30" descr="Icon&#10;&#10;Description automatically generated">
            <a:extLst>
              <a:ext uri="{FF2B5EF4-FFF2-40B4-BE49-F238E27FC236}">
                <a16:creationId xmlns:a16="http://schemas.microsoft.com/office/drawing/2014/main" id="{86E747E6-3B47-44EE-9247-E267824BE72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837473B0-CC2E-450A-ABE3-18F120FF3D39}">
                <a1611:picAttrSrcUrl xmlns:a1611="http://schemas.microsoft.com/office/drawing/2016/11/main" r:id="rId13"/>
              </a:ext>
            </a:extLst>
          </a:blip>
          <a:stretch>
            <a:fillRect/>
          </a:stretch>
        </p:blipFill>
        <p:spPr>
          <a:xfrm>
            <a:off x="5714802" y="1371907"/>
            <a:ext cx="404431" cy="504431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DE01A0CF-1534-4A15-BD05-A5314A6D1CAD}"/>
              </a:ext>
            </a:extLst>
          </p:cNvPr>
          <p:cNvSpPr txBox="1"/>
          <p:nvPr/>
        </p:nvSpPr>
        <p:spPr>
          <a:xfrm>
            <a:off x="2614108" y="4469802"/>
            <a:ext cx="188596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/>
              <a:t>Model Building </a:t>
            </a:r>
          </a:p>
        </p:txBody>
      </p:sp>
      <p:sp>
        <p:nvSpPr>
          <p:cNvPr id="35" name="Arrow: Right 34">
            <a:extLst>
              <a:ext uri="{FF2B5EF4-FFF2-40B4-BE49-F238E27FC236}">
                <a16:creationId xmlns:a16="http://schemas.microsoft.com/office/drawing/2014/main" id="{8E7FE85C-0255-4DB9-9AEF-58BE6673390E}"/>
              </a:ext>
            </a:extLst>
          </p:cNvPr>
          <p:cNvSpPr/>
          <p:nvPr/>
        </p:nvSpPr>
        <p:spPr>
          <a:xfrm>
            <a:off x="4397189" y="3792071"/>
            <a:ext cx="573308" cy="276999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37" name="Picture 36" descr="A picture containing orange, indoor&#10;&#10;Description automatically generated">
            <a:extLst>
              <a:ext uri="{FF2B5EF4-FFF2-40B4-BE49-F238E27FC236}">
                <a16:creationId xmlns:a16="http://schemas.microsoft.com/office/drawing/2014/main" id="{D32B792F-15DF-4DE7-B02D-64B72CCE91B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837473B0-CC2E-450A-ABE3-18F120FF3D39}">
                <a1611:picAttrSrcUrl xmlns:a1611="http://schemas.microsoft.com/office/drawing/2016/11/main" r:id="rId15"/>
              </a:ext>
            </a:extLst>
          </a:blip>
          <a:stretch>
            <a:fillRect/>
          </a:stretch>
        </p:blipFill>
        <p:spPr>
          <a:xfrm>
            <a:off x="5036070" y="3282016"/>
            <a:ext cx="1725111" cy="1312829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4B8421A0-FA16-4762-9744-69DE1FFEF879}"/>
              </a:ext>
            </a:extLst>
          </p:cNvPr>
          <p:cNvSpPr txBox="1"/>
          <p:nvPr/>
        </p:nvSpPr>
        <p:spPr>
          <a:xfrm>
            <a:off x="5036070" y="4493290"/>
            <a:ext cx="228988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/>
              <a:t>Internal &amp; External Discussion</a:t>
            </a:r>
          </a:p>
        </p:txBody>
      </p:sp>
      <p:sp>
        <p:nvSpPr>
          <p:cNvPr id="40" name="Arrow: Right 39">
            <a:extLst>
              <a:ext uri="{FF2B5EF4-FFF2-40B4-BE49-F238E27FC236}">
                <a16:creationId xmlns:a16="http://schemas.microsoft.com/office/drawing/2014/main" id="{433D8FB8-F443-440E-9753-F1677CFAC5B3}"/>
              </a:ext>
            </a:extLst>
          </p:cNvPr>
          <p:cNvSpPr/>
          <p:nvPr/>
        </p:nvSpPr>
        <p:spPr>
          <a:xfrm>
            <a:off x="6810933" y="3801483"/>
            <a:ext cx="573308" cy="276999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42" name="Picture 4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282BE9-86AC-44E6-BCE9-EF18FC2DBBA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837473B0-CC2E-450A-ABE3-18F120FF3D39}">
                <a1611:picAttrSrcUrl xmlns:a1611="http://schemas.microsoft.com/office/drawing/2016/11/main" r:id="rId17"/>
              </a:ext>
            </a:extLst>
          </a:blip>
          <a:stretch>
            <a:fillRect/>
          </a:stretch>
        </p:blipFill>
        <p:spPr>
          <a:xfrm>
            <a:off x="7679770" y="3419861"/>
            <a:ext cx="1141889" cy="992744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B9A5BC4D-4801-483D-99A1-1F3F46A19347}"/>
              </a:ext>
            </a:extLst>
          </p:cNvPr>
          <p:cNvSpPr txBox="1"/>
          <p:nvPr/>
        </p:nvSpPr>
        <p:spPr>
          <a:xfrm>
            <a:off x="7415107" y="4466198"/>
            <a:ext cx="150069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/>
              <a:t>Potential Pathway for Trial Design</a:t>
            </a:r>
          </a:p>
        </p:txBody>
      </p:sp>
    </p:spTree>
    <p:extLst>
      <p:ext uri="{BB962C8B-B14F-4D97-AF65-F5344CB8AC3E}">
        <p14:creationId xmlns:p14="http://schemas.microsoft.com/office/powerpoint/2010/main" val="272755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3757"/>
    </mc:Choice>
    <mc:Fallback xmlns="">
      <p:transition spd="slow" advTm="63757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30EA9E-17EA-2610-B51C-638CCEA22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>
                <a:solidFill>
                  <a:srgbClr val="0070C0"/>
                </a:solidFill>
              </a:rPr>
              <a:t>Research:</a:t>
            </a:r>
            <a:r>
              <a:rPr lang="en-US" sz="2400" b="1">
                <a:solidFill>
                  <a:srgbClr val="0070C0"/>
                </a:solidFill>
              </a:rPr>
              <a:t> Prognostic Score for Melanoma</a:t>
            </a:r>
            <a:br>
              <a:rPr lang="en-US" sz="2400">
                <a:solidFill>
                  <a:schemeClr val="tx2"/>
                </a:solidFill>
              </a:rPr>
            </a:br>
            <a:r>
              <a:rPr lang="en-US" sz="2400" b="1">
                <a:solidFill>
                  <a:schemeClr val="bg1">
                    <a:lumMod val="65000"/>
                  </a:schemeClr>
                </a:solidFill>
              </a:rPr>
              <a:t>AI Model Validation – Overall Survival (OS)</a:t>
            </a:r>
            <a:endParaRPr lang="en-US" sz="2400"/>
          </a:p>
        </p:txBody>
      </p:sp>
      <p:pic>
        <p:nvPicPr>
          <p:cNvPr id="2050" name="Picture 2" descr="Graphical user interface, chart, application, line chart&#10;&#10;AI-generated content may be incorrect.">
            <a:extLst>
              <a:ext uri="{FF2B5EF4-FFF2-40B4-BE49-F238E27FC236}">
                <a16:creationId xmlns:a16="http://schemas.microsoft.com/office/drawing/2014/main" id="{7891A39B-CC92-B2B8-0541-D36CB734E12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971" y="1062223"/>
            <a:ext cx="4017108" cy="3320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Graphical user interface, application&#10;&#10;AI-generated content may be incorrect.">
            <a:extLst>
              <a:ext uri="{FF2B5EF4-FFF2-40B4-BE49-F238E27FC236}">
                <a16:creationId xmlns:a16="http://schemas.microsoft.com/office/drawing/2014/main" id="{1315780F-B214-1D46-BCC3-19165F4892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0990" y="927948"/>
            <a:ext cx="4531963" cy="345472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7A0FA53-02CB-8A91-7D37-EF616BE382A1}"/>
              </a:ext>
            </a:extLst>
          </p:cNvPr>
          <p:cNvSpPr txBox="1"/>
          <p:nvPr/>
        </p:nvSpPr>
        <p:spPr>
          <a:xfrm>
            <a:off x="323850" y="4502989"/>
            <a:ext cx="3290618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A: Development Dataset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3190A28-6055-86F8-D6EC-FF40E845DE7E}"/>
              </a:ext>
            </a:extLst>
          </p:cNvPr>
          <p:cNvSpPr txBox="1"/>
          <p:nvPr/>
        </p:nvSpPr>
        <p:spPr>
          <a:xfrm>
            <a:off x="5163382" y="4499604"/>
            <a:ext cx="3290618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B: Test/Validation Dataset </a:t>
            </a:r>
          </a:p>
        </p:txBody>
      </p:sp>
    </p:spTree>
    <p:extLst>
      <p:ext uri="{BB962C8B-B14F-4D97-AF65-F5344CB8AC3E}">
        <p14:creationId xmlns:p14="http://schemas.microsoft.com/office/powerpoint/2010/main" val="25982179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A121F-F9FE-DA5B-94B8-38407A4977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Take Home Messages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C4DA62-968A-3539-97B6-5450F1C001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851" y="924887"/>
            <a:ext cx="5270549" cy="3796977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200" dirty="0"/>
              <a:t>In recent years, AI has been evolving: </a:t>
            </a:r>
          </a:p>
          <a:p>
            <a:pPr lvl="1">
              <a:lnSpc>
                <a:spcPct val="90000"/>
              </a:lnSpc>
            </a:pPr>
            <a:r>
              <a:rPr lang="en-US" sz="2200" dirty="0"/>
              <a:t>Improved Tools</a:t>
            </a:r>
          </a:p>
          <a:p>
            <a:pPr lvl="1">
              <a:lnSpc>
                <a:spcPct val="90000"/>
              </a:lnSpc>
            </a:pPr>
            <a:r>
              <a:rPr lang="en-US" sz="2200" dirty="0"/>
              <a:t>Expanded Usage</a:t>
            </a:r>
          </a:p>
          <a:p>
            <a:pPr lvl="1">
              <a:lnSpc>
                <a:spcPct val="90000"/>
              </a:lnSpc>
            </a:pPr>
            <a:r>
              <a:rPr lang="en-US" sz="2200" dirty="0"/>
              <a:t>Broadened Roles</a:t>
            </a:r>
          </a:p>
          <a:p>
            <a:pPr lvl="1">
              <a:lnSpc>
                <a:spcPct val="90000"/>
              </a:lnSpc>
            </a:pPr>
            <a:endParaRPr lang="en-US" sz="2200" dirty="0"/>
          </a:p>
          <a:p>
            <a:pPr>
              <a:lnSpc>
                <a:spcPct val="90000"/>
              </a:lnSpc>
            </a:pPr>
            <a:r>
              <a:rPr lang="en-US" sz="2200" dirty="0"/>
              <a:t>With the joint effort from academia, industry, and regulatory agencies, more advanced AI tools can be adopted to streamline new drug development and enhance patient care. </a:t>
            </a:r>
          </a:p>
          <a:p>
            <a:endParaRPr lang="en-US" dirty="0"/>
          </a:p>
        </p:txBody>
      </p:sp>
      <p:pic>
        <p:nvPicPr>
          <p:cNvPr id="4" name="Picture 2" descr="Cartoon Tulip Flower, Flower Clipart ...">
            <a:extLst>
              <a:ext uri="{FF2B5EF4-FFF2-40B4-BE49-F238E27FC236}">
                <a16:creationId xmlns:a16="http://schemas.microsoft.com/office/drawing/2014/main" id="{F40293DF-9E2B-49DB-A78F-15479DD033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06" r="-1" b="10924"/>
          <a:stretch>
            <a:fillRect/>
          </a:stretch>
        </p:blipFill>
        <p:spPr bwMode="auto">
          <a:xfrm>
            <a:off x="6310110" y="3355675"/>
            <a:ext cx="1890736" cy="1466620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4229105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B7BE03-E9AD-33DC-62B4-6073B1DA07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Brainstorm PNG, Vector, PSD, and ...">
            <a:extLst>
              <a:ext uri="{FF2B5EF4-FFF2-40B4-BE49-F238E27FC236}">
                <a16:creationId xmlns:a16="http://schemas.microsoft.com/office/drawing/2014/main" id="{B684E650-9EB9-6C73-0D4D-472FC755EA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88757" y="1228752"/>
            <a:ext cx="2731603" cy="2731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C92735D-ECF6-5433-ED5C-D94F2F435669}"/>
              </a:ext>
            </a:extLst>
          </p:cNvPr>
          <p:cNvSpPr txBox="1"/>
          <p:nvPr/>
        </p:nvSpPr>
        <p:spPr>
          <a:xfrm>
            <a:off x="485392" y="2040372"/>
            <a:ext cx="243264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Dr. Qi Liu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Dr. Ruihao Huang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AI review team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AIC members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Pharmacometrics Division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BA1D59-8C9C-7001-200B-FC5F6D2E5E64}"/>
              </a:ext>
            </a:extLst>
          </p:cNvPr>
          <p:cNvSpPr txBox="1"/>
          <p:nvPr/>
        </p:nvSpPr>
        <p:spPr>
          <a:xfrm>
            <a:off x="284672" y="1375753"/>
            <a:ext cx="2852538" cy="46166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solidFill>
                  <a:schemeClr val="bg1"/>
                </a:solidFill>
              </a:rPr>
              <a:t>Acknowledgement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229308F-9E24-EC86-83DA-011A10AECC0E}"/>
              </a:ext>
            </a:extLst>
          </p:cNvPr>
          <p:cNvSpPr/>
          <p:nvPr/>
        </p:nvSpPr>
        <p:spPr>
          <a:xfrm>
            <a:off x="284672" y="1843667"/>
            <a:ext cx="2852538" cy="2731603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0" name="Picture 6" descr="Magnifying Clipart Animated - Cartoon Magnifying Glass Gif, HD Png Download  - kindpng">
            <a:extLst>
              <a:ext uri="{FF2B5EF4-FFF2-40B4-BE49-F238E27FC236}">
                <a16:creationId xmlns:a16="http://schemas.microsoft.com/office/drawing/2014/main" id="{1D94AD77-FF58-A251-D3E9-078BDDFCCE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4324" y="925102"/>
            <a:ext cx="1075165" cy="901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53181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DF264-072D-3844-B3A7-2E57A0CE7B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BF0FA8-451C-391A-E7B1-80564BA8D5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851" y="1238400"/>
            <a:ext cx="4723349" cy="3483464"/>
          </a:xfrm>
        </p:spPr>
        <p:txBody>
          <a:bodyPr/>
          <a:lstStyle/>
          <a:p>
            <a:r>
              <a:rPr lang="en-US"/>
              <a:t>Introduction</a:t>
            </a:r>
          </a:p>
          <a:p>
            <a:r>
              <a:rPr lang="en-US"/>
              <a:t>AI related submissions to CDER/FDA</a:t>
            </a:r>
          </a:p>
          <a:p>
            <a:r>
              <a:rPr lang="en-US"/>
              <a:t>Review Case Examples</a:t>
            </a:r>
          </a:p>
          <a:p>
            <a:pPr lvl="1"/>
            <a:r>
              <a:rPr lang="en-US"/>
              <a:t>Anakinra Review Case</a:t>
            </a:r>
          </a:p>
          <a:p>
            <a:pPr lvl="1"/>
            <a:r>
              <a:rPr lang="en-US"/>
              <a:t>AI-based Histological Measures for MASH</a:t>
            </a:r>
          </a:p>
          <a:p>
            <a:r>
              <a:rPr lang="en-US"/>
              <a:t>Research Examples</a:t>
            </a:r>
          </a:p>
          <a:p>
            <a:r>
              <a:rPr lang="en-US"/>
              <a:t>Take Home Message</a:t>
            </a:r>
          </a:p>
        </p:txBody>
      </p:sp>
      <p:pic>
        <p:nvPicPr>
          <p:cNvPr id="1026" name="Picture 2" descr="37 Best Spring Flowers: Images ...">
            <a:extLst>
              <a:ext uri="{FF2B5EF4-FFF2-40B4-BE49-F238E27FC236}">
                <a16:creationId xmlns:a16="http://schemas.microsoft.com/office/drawing/2014/main" id="{65C95173-4185-EEBE-B785-4C8958ABE8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1513" y="2978789"/>
            <a:ext cx="26193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8212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BEAB28-CCE6-4FAC-A727-0BC6DB6D08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116249"/>
            <a:ext cx="8509103" cy="694515"/>
          </a:xfrm>
        </p:spPr>
        <p:txBody>
          <a:bodyPr>
            <a:normAutofit/>
          </a:bodyPr>
          <a:lstStyle/>
          <a:p>
            <a:pPr algn="ctr"/>
            <a:r>
              <a:rPr lang="en-US" altLang="en-US" sz="3000"/>
              <a:t>AI and Drug Development</a:t>
            </a:r>
            <a:endParaRPr lang="en-US" sz="3000"/>
          </a:p>
        </p:txBody>
      </p:sp>
      <p:pic>
        <p:nvPicPr>
          <p:cNvPr id="17" name="Content Placeholder 11">
            <a:extLst>
              <a:ext uri="{FF2B5EF4-FFF2-40B4-BE49-F238E27FC236}">
                <a16:creationId xmlns:a16="http://schemas.microsoft.com/office/drawing/2014/main" id="{194C1553-3038-422B-A388-0A8FF44FA5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547" r="2219" b="2826"/>
          <a:stretch/>
        </p:blipFill>
        <p:spPr>
          <a:xfrm>
            <a:off x="2699745" y="653171"/>
            <a:ext cx="3840480" cy="4218702"/>
          </a:xfr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E427CD1B-2400-4565-8FB0-563595302264}"/>
              </a:ext>
            </a:extLst>
          </p:cNvPr>
          <p:cNvSpPr txBox="1"/>
          <p:nvPr/>
        </p:nvSpPr>
        <p:spPr>
          <a:xfrm>
            <a:off x="2843441" y="1946941"/>
            <a:ext cx="123109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106" indent="-88106" defTabSz="514350">
              <a:buFont typeface="Arial" panose="020B0604020202020204" pitchFamily="34" charset="0"/>
              <a:buChar char="•"/>
            </a:pPr>
            <a:r>
              <a:rPr lang="en-US" sz="1050" b="1" kern="0">
                <a:solidFill>
                  <a:schemeClr val="bg1"/>
                </a:solidFill>
              </a:rPr>
              <a:t>Epidemiological  Modeling</a:t>
            </a:r>
          </a:p>
          <a:p>
            <a:pPr marL="88106" indent="-88106" defTabSz="514350">
              <a:buFont typeface="Arial" panose="020B0604020202020204" pitchFamily="34" charset="0"/>
              <a:buChar char="•"/>
            </a:pPr>
            <a:endParaRPr lang="en-US" sz="1050" b="1" kern="0">
              <a:solidFill>
                <a:schemeClr val="bg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73D83AD-C55A-46CF-84BF-38296C620A2F}"/>
              </a:ext>
            </a:extLst>
          </p:cNvPr>
          <p:cNvSpPr txBox="1"/>
          <p:nvPr/>
        </p:nvSpPr>
        <p:spPr>
          <a:xfrm>
            <a:off x="2987441" y="3504903"/>
            <a:ext cx="128215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106" indent="-88106" defTabSz="514350">
              <a:buFont typeface="Arial" panose="020B0604020202020204" pitchFamily="34" charset="0"/>
              <a:buChar char="•"/>
            </a:pPr>
            <a:r>
              <a:rPr lang="en-US" sz="1050" b="1" kern="0">
                <a:solidFill>
                  <a:schemeClr val="bg1"/>
                </a:solidFill>
              </a:rPr>
              <a:t>Pharmacometrics Modeling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4463F39-852E-41DA-8ED3-D29FADECAD14}"/>
              </a:ext>
            </a:extLst>
          </p:cNvPr>
          <p:cNvSpPr txBox="1"/>
          <p:nvPr/>
        </p:nvSpPr>
        <p:spPr>
          <a:xfrm>
            <a:off x="4238504" y="3928202"/>
            <a:ext cx="115740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106" indent="-88106" defTabSz="514350">
              <a:buFont typeface="Arial" panose="020B0604020202020204" pitchFamily="34" charset="0"/>
              <a:buChar char="•"/>
            </a:pPr>
            <a:r>
              <a:rPr lang="en-US" sz="1050" b="1" kern="0">
                <a:solidFill>
                  <a:schemeClr val="bg1"/>
                </a:solidFill>
              </a:rPr>
              <a:t>Mechanistic Modeling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D4AF6F8-BF92-4FDB-9476-BCBF1454BE68}"/>
              </a:ext>
            </a:extLst>
          </p:cNvPr>
          <p:cNvSpPr txBox="1"/>
          <p:nvPr/>
        </p:nvSpPr>
        <p:spPr>
          <a:xfrm>
            <a:off x="5517083" y="3152024"/>
            <a:ext cx="71686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88106" indent="-88106" defTabSz="514350">
              <a:buFont typeface="Arial" panose="020B0604020202020204" pitchFamily="34" charset="0"/>
              <a:buChar char="•"/>
            </a:pPr>
            <a:r>
              <a:rPr lang="en-US" sz="1050" b="1" kern="0">
                <a:solidFill>
                  <a:schemeClr val="bg1"/>
                </a:solidFill>
              </a:rPr>
              <a:t>AI / ML</a:t>
            </a:r>
          </a:p>
          <a:p>
            <a:pPr defTabSz="514350"/>
            <a:r>
              <a:rPr lang="en-US" sz="1050" b="1" kern="0">
                <a:solidFill>
                  <a:schemeClr val="bg1"/>
                </a:solidFill>
              </a:rPr>
              <a:t>Modeling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49DC84C-E2FC-4F49-8CC6-79A0390D5550}"/>
              </a:ext>
            </a:extLst>
          </p:cNvPr>
          <p:cNvSpPr txBox="1"/>
          <p:nvPr/>
        </p:nvSpPr>
        <p:spPr>
          <a:xfrm>
            <a:off x="5335570" y="1864133"/>
            <a:ext cx="115740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106" indent="-88106" defTabSz="514350">
              <a:buFont typeface="Arial" panose="020B0604020202020204" pitchFamily="34" charset="0"/>
              <a:buChar char="•"/>
            </a:pPr>
            <a:r>
              <a:rPr lang="en-US" sz="1050" b="1" i="1" kern="0">
                <a:solidFill>
                  <a:schemeClr val="bg1"/>
                </a:solidFill>
              </a:rPr>
              <a:t>Mathematical Modeling</a:t>
            </a:r>
            <a:endParaRPr lang="en-US" sz="1050" b="1" kern="0">
              <a:solidFill>
                <a:schemeClr val="bg1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F49780C-AF1B-4EEF-BD40-F50818148E3C}"/>
              </a:ext>
            </a:extLst>
          </p:cNvPr>
          <p:cNvSpPr txBox="1"/>
          <p:nvPr/>
        </p:nvSpPr>
        <p:spPr>
          <a:xfrm>
            <a:off x="4245704" y="1130907"/>
            <a:ext cx="83182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106" indent="-88106" defTabSz="514350">
              <a:buFont typeface="Arial" panose="020B0604020202020204" pitchFamily="34" charset="0"/>
              <a:buChar char="•"/>
            </a:pPr>
            <a:r>
              <a:rPr lang="en-US" sz="1050" b="1" kern="0">
                <a:solidFill>
                  <a:schemeClr val="bg1"/>
                </a:solidFill>
              </a:rPr>
              <a:t>Statistical Modeling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0195D0F-3599-417A-88F7-42D1DC72FEF2}"/>
              </a:ext>
            </a:extLst>
          </p:cNvPr>
          <p:cNvSpPr txBox="1"/>
          <p:nvPr/>
        </p:nvSpPr>
        <p:spPr>
          <a:xfrm>
            <a:off x="4170216" y="2468630"/>
            <a:ext cx="1007007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300" b="1"/>
              <a:t>Data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F2A6418-37F2-4EBB-B32A-55A6096FF974}"/>
              </a:ext>
            </a:extLst>
          </p:cNvPr>
          <p:cNvSpPr txBox="1"/>
          <p:nvPr/>
        </p:nvSpPr>
        <p:spPr>
          <a:xfrm>
            <a:off x="6786009" y="4798313"/>
            <a:ext cx="204254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600" i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sz="1050"/>
              <a:t>Courtesy by Huang SM 2019 AAPS</a:t>
            </a: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9299109D-C787-4ABE-96FC-DE750932985C}"/>
              </a:ext>
            </a:extLst>
          </p:cNvPr>
          <p:cNvSpPr/>
          <p:nvPr/>
        </p:nvSpPr>
        <p:spPr>
          <a:xfrm>
            <a:off x="6380541" y="2733262"/>
            <a:ext cx="845530" cy="33100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C9E748C-9E1F-4CD0-9033-43AF6BF4D288}"/>
              </a:ext>
            </a:extLst>
          </p:cNvPr>
          <p:cNvSpPr/>
          <p:nvPr/>
        </p:nvSpPr>
        <p:spPr>
          <a:xfrm>
            <a:off x="7277041" y="2036378"/>
            <a:ext cx="1794374" cy="150806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7B986E2-0F67-4CBA-A928-305DE0268079}"/>
              </a:ext>
            </a:extLst>
          </p:cNvPr>
          <p:cNvSpPr txBox="1"/>
          <p:nvPr/>
        </p:nvSpPr>
        <p:spPr>
          <a:xfrm>
            <a:off x="7381732" y="2199305"/>
            <a:ext cx="1575713" cy="1246495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1500" b="1">
                <a:solidFill>
                  <a:schemeClr val="bg1"/>
                </a:solidFill>
              </a:rPr>
              <a:t>To Streamline Drug Development and Enhance Patient Care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351C363-ACC8-5555-12BC-B16D95638EE3}"/>
              </a:ext>
            </a:extLst>
          </p:cNvPr>
          <p:cNvSpPr txBox="1"/>
          <p:nvPr/>
        </p:nvSpPr>
        <p:spPr>
          <a:xfrm>
            <a:off x="6422231" y="2207419"/>
            <a:ext cx="84552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/>
              <a:t>MIDD Evidence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D628965-B9A8-6D7F-80F6-B6142AAFE6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438" y="538603"/>
            <a:ext cx="1632742" cy="219465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F19D0FF-B5FF-19F0-2830-5A2FA3A08E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2245" y="2733262"/>
            <a:ext cx="1640684" cy="2216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73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Oncologie - Patient Cartoon - Free ...">
            <a:extLst>
              <a:ext uri="{FF2B5EF4-FFF2-40B4-BE49-F238E27FC236}">
                <a16:creationId xmlns:a16="http://schemas.microsoft.com/office/drawing/2014/main" id="{7A605DE8-A78E-9492-8EF4-174D8A7667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74" y="2140907"/>
            <a:ext cx="1116780" cy="878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A2F8D3BE-11AB-4BB9-9E15-8267C34942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584140" y="2367693"/>
            <a:ext cx="738517" cy="738517"/>
          </a:xfrm>
          <a:prstGeom prst="rect">
            <a:avLst/>
          </a:prstGeom>
        </p:spPr>
      </p:pic>
      <p:pic>
        <p:nvPicPr>
          <p:cNvPr id="5" name="Picture 4" descr="Image result for teenager icon">
            <a:extLst>
              <a:ext uri="{FF2B5EF4-FFF2-40B4-BE49-F238E27FC236}">
                <a16:creationId xmlns:a16="http://schemas.microsoft.com/office/drawing/2014/main" id="{197ED93E-DB0D-E5B7-4BA5-E10A418AFE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hotocopy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544" y="265109"/>
            <a:ext cx="512966" cy="512966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0CE9E78-70EF-0EC8-C3DD-442D4F721D5A}"/>
              </a:ext>
            </a:extLst>
          </p:cNvPr>
          <p:cNvSpPr txBox="1"/>
          <p:nvPr/>
        </p:nvSpPr>
        <p:spPr>
          <a:xfrm>
            <a:off x="1934510" y="241538"/>
            <a:ext cx="2137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1"/>
                </a:solidFill>
              </a:rPr>
              <a:t>Demographic information</a:t>
            </a:r>
          </a:p>
          <a:p>
            <a:r>
              <a:rPr lang="en-US" sz="1400">
                <a:solidFill>
                  <a:schemeClr val="accent1"/>
                </a:solidFill>
              </a:rPr>
              <a:t>(age, sex, race … ) </a:t>
            </a:r>
          </a:p>
        </p:txBody>
      </p:sp>
      <p:pic>
        <p:nvPicPr>
          <p:cNvPr id="2052" name="Picture 4" descr="Genes Cartoon Stock Illustrations – 364 ...">
            <a:extLst>
              <a:ext uri="{FF2B5EF4-FFF2-40B4-BE49-F238E27FC236}">
                <a16:creationId xmlns:a16="http://schemas.microsoft.com/office/drawing/2014/main" id="{0BE162BB-F63E-C058-A149-80B5FFC210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931" y="827397"/>
            <a:ext cx="512966" cy="51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6034F1B-D9EB-D4FC-DAED-D81AECCE09D1}"/>
              </a:ext>
            </a:extLst>
          </p:cNvPr>
          <p:cNvSpPr txBox="1"/>
          <p:nvPr/>
        </p:nvSpPr>
        <p:spPr>
          <a:xfrm>
            <a:off x="1937897" y="739379"/>
            <a:ext cx="2137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1"/>
                </a:solidFill>
              </a:rPr>
              <a:t>Omics data</a:t>
            </a:r>
          </a:p>
          <a:p>
            <a:r>
              <a:rPr lang="en-US" sz="1400">
                <a:solidFill>
                  <a:schemeClr val="accent1"/>
                </a:solidFill>
              </a:rPr>
              <a:t>(DNA, mRNA, protein … ) </a:t>
            </a:r>
          </a:p>
        </p:txBody>
      </p:sp>
      <p:pic>
        <p:nvPicPr>
          <p:cNvPr id="2054" name="Picture 6" descr="650+ Cartoon Of A Mri Stock Photos ...">
            <a:extLst>
              <a:ext uri="{FF2B5EF4-FFF2-40B4-BE49-F238E27FC236}">
                <a16:creationId xmlns:a16="http://schemas.microsoft.com/office/drawing/2014/main" id="{766F653A-8201-7CD6-E8FD-67B5E7E6A4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0123" y="1405472"/>
            <a:ext cx="512966" cy="51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CFC0E39-AB70-173F-FCF3-9E3AB2F0733A}"/>
              </a:ext>
            </a:extLst>
          </p:cNvPr>
          <p:cNvSpPr txBox="1"/>
          <p:nvPr/>
        </p:nvSpPr>
        <p:spPr>
          <a:xfrm>
            <a:off x="1961604" y="1413327"/>
            <a:ext cx="2137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1"/>
                </a:solidFill>
              </a:rPr>
              <a:t>Medical Image data</a:t>
            </a:r>
          </a:p>
          <a:p>
            <a:r>
              <a:rPr lang="en-US" sz="1400">
                <a:solidFill>
                  <a:schemeClr val="accent1"/>
                </a:solidFill>
              </a:rPr>
              <a:t>(X-ray, CT, MRI … ) </a:t>
            </a:r>
          </a:p>
        </p:txBody>
      </p:sp>
      <p:pic>
        <p:nvPicPr>
          <p:cNvPr id="2056" name="Picture 8" descr="Cartoon Colorful Blood Test Tube ...">
            <a:extLst>
              <a:ext uri="{FF2B5EF4-FFF2-40B4-BE49-F238E27FC236}">
                <a16:creationId xmlns:a16="http://schemas.microsoft.com/office/drawing/2014/main" id="{B44D7C68-23D4-DB3F-81DA-A540135D8F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5352" y="2011929"/>
            <a:ext cx="512967" cy="51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017EA88-2CB2-FCDC-7706-F62C2CD9F6C0}"/>
              </a:ext>
            </a:extLst>
          </p:cNvPr>
          <p:cNvSpPr txBox="1"/>
          <p:nvPr/>
        </p:nvSpPr>
        <p:spPr>
          <a:xfrm>
            <a:off x="1910803" y="1999214"/>
            <a:ext cx="25663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1"/>
                </a:solidFill>
              </a:rPr>
              <a:t>Lab data</a:t>
            </a:r>
          </a:p>
          <a:p>
            <a:r>
              <a:rPr lang="en-US" sz="1400">
                <a:solidFill>
                  <a:schemeClr val="accent1"/>
                </a:solidFill>
              </a:rPr>
              <a:t>(Cell counts, enzyme activity… ) </a:t>
            </a:r>
          </a:p>
        </p:txBody>
      </p:sp>
      <p:pic>
        <p:nvPicPr>
          <p:cNvPr id="2058" name="Picture 10" descr="Vector illustration of treadmill ...">
            <a:extLst>
              <a:ext uri="{FF2B5EF4-FFF2-40B4-BE49-F238E27FC236}">
                <a16:creationId xmlns:a16="http://schemas.microsoft.com/office/drawing/2014/main" id="{6D05BDB6-B36E-9E5E-D523-F320A3B845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544" y="2690217"/>
            <a:ext cx="516275" cy="523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3431195-136F-6532-A122-0F48166D9A2F}"/>
              </a:ext>
            </a:extLst>
          </p:cNvPr>
          <p:cNvSpPr txBox="1"/>
          <p:nvPr/>
        </p:nvSpPr>
        <p:spPr>
          <a:xfrm>
            <a:off x="1914190" y="2652847"/>
            <a:ext cx="25663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1"/>
                </a:solidFill>
              </a:rPr>
              <a:t>Clinical Outcome data</a:t>
            </a:r>
          </a:p>
          <a:p>
            <a:r>
              <a:rPr lang="en-US" sz="1400">
                <a:solidFill>
                  <a:schemeClr val="accent1"/>
                </a:solidFill>
              </a:rPr>
              <a:t>(Distance walk, eyesight, … ) </a:t>
            </a:r>
          </a:p>
        </p:txBody>
      </p:sp>
      <p:pic>
        <p:nvPicPr>
          <p:cNvPr id="2060" name="Picture 12" descr="Why does Apple Watch update take so long?">
            <a:extLst>
              <a:ext uri="{FF2B5EF4-FFF2-40B4-BE49-F238E27FC236}">
                <a16:creationId xmlns:a16="http://schemas.microsoft.com/office/drawing/2014/main" id="{A9DE1F89-93AE-3100-715A-6B83249C51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695" y="3341389"/>
            <a:ext cx="570125" cy="51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Medical record cartoon vector ...">
            <a:extLst>
              <a:ext uri="{FF2B5EF4-FFF2-40B4-BE49-F238E27FC236}">
                <a16:creationId xmlns:a16="http://schemas.microsoft.com/office/drawing/2014/main" id="{84A61B84-31BE-1D42-0809-24AD3038A8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6994" y="4092584"/>
            <a:ext cx="483809" cy="270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3DE0630-C8C0-C0B6-7D53-3B086943049F}"/>
              </a:ext>
            </a:extLst>
          </p:cNvPr>
          <p:cNvSpPr txBox="1"/>
          <p:nvPr/>
        </p:nvSpPr>
        <p:spPr>
          <a:xfrm>
            <a:off x="1931123" y="3333566"/>
            <a:ext cx="25663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1"/>
                </a:solidFill>
              </a:rPr>
              <a:t>Digital Health Technology Data</a:t>
            </a:r>
          </a:p>
          <a:p>
            <a:r>
              <a:rPr lang="en-US" sz="1400">
                <a:solidFill>
                  <a:schemeClr val="accent1"/>
                </a:solidFill>
              </a:rPr>
              <a:t>(Stride velocity, … )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E97448E-EE44-6DE7-12FA-864E596759D0}"/>
              </a:ext>
            </a:extLst>
          </p:cNvPr>
          <p:cNvSpPr txBox="1"/>
          <p:nvPr/>
        </p:nvSpPr>
        <p:spPr>
          <a:xfrm>
            <a:off x="1934513" y="3892365"/>
            <a:ext cx="2996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1"/>
                </a:solidFill>
              </a:rPr>
              <a:t>Medical records / Real-world data </a:t>
            </a:r>
          </a:p>
          <a:p>
            <a:r>
              <a:rPr lang="en-US" sz="1400">
                <a:solidFill>
                  <a:schemeClr val="accent1"/>
                </a:solidFill>
              </a:rPr>
              <a:t>(Disease onset, progression, … ) </a:t>
            </a:r>
          </a:p>
        </p:txBody>
      </p:sp>
      <p:pic>
        <p:nvPicPr>
          <p:cNvPr id="2064" name="Picture 16" descr="Video Recorder Clipart PNG Images ...">
            <a:extLst>
              <a:ext uri="{FF2B5EF4-FFF2-40B4-BE49-F238E27FC236}">
                <a16:creationId xmlns:a16="http://schemas.microsoft.com/office/drawing/2014/main" id="{D4FA5551-BAEA-2A5D-FDA6-06BBA94D90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0678" y="4481752"/>
            <a:ext cx="570125" cy="57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A60F964-6B52-8D90-F96F-44B2B1EC8F79}"/>
              </a:ext>
            </a:extLst>
          </p:cNvPr>
          <p:cNvSpPr txBox="1"/>
          <p:nvPr/>
        </p:nvSpPr>
        <p:spPr>
          <a:xfrm>
            <a:off x="1904034" y="4498577"/>
            <a:ext cx="2996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1"/>
                </a:solidFill>
              </a:rPr>
              <a:t>Audio/video data</a:t>
            </a:r>
          </a:p>
          <a:p>
            <a:r>
              <a:rPr lang="en-US" sz="1400">
                <a:solidFill>
                  <a:schemeClr val="accent1"/>
                </a:solidFill>
              </a:rPr>
              <a:t>(Facial expression, speech tune … ) </a:t>
            </a:r>
          </a:p>
        </p:txBody>
      </p:sp>
      <p:sp>
        <p:nvSpPr>
          <p:cNvPr id="14" name="Right Brace 13">
            <a:extLst>
              <a:ext uri="{FF2B5EF4-FFF2-40B4-BE49-F238E27FC236}">
                <a16:creationId xmlns:a16="http://schemas.microsoft.com/office/drawing/2014/main" id="{339D3BCB-0778-2659-292D-23675A7F8C6F}"/>
              </a:ext>
            </a:extLst>
          </p:cNvPr>
          <p:cNvSpPr/>
          <p:nvPr/>
        </p:nvSpPr>
        <p:spPr>
          <a:xfrm>
            <a:off x="4497494" y="827397"/>
            <a:ext cx="264160" cy="3819110"/>
          </a:xfrm>
          <a:prstGeom prst="rightBrace">
            <a:avLst>
              <a:gd name="adj1" fmla="val 8333"/>
              <a:gd name="adj2" fmla="val 50355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B52DDF6-59E8-C6C6-468D-E3E6B5FC751D}"/>
              </a:ext>
            </a:extLst>
          </p:cNvPr>
          <p:cNvSpPr txBox="1"/>
          <p:nvPr/>
        </p:nvSpPr>
        <p:spPr>
          <a:xfrm>
            <a:off x="4812455" y="941496"/>
            <a:ext cx="22818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/>
              <a:t>Number of features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/>
              <a:t>Complicated features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/>
              <a:t>Underlying relationships</a:t>
            </a:r>
          </a:p>
        </p:txBody>
      </p:sp>
      <p:sp>
        <p:nvSpPr>
          <p:cNvPr id="16" name="Arrow: Up 15">
            <a:extLst>
              <a:ext uri="{FF2B5EF4-FFF2-40B4-BE49-F238E27FC236}">
                <a16:creationId xmlns:a16="http://schemas.microsoft.com/office/drawing/2014/main" id="{EA6B1A74-8857-775D-32C8-2052662DEA6A}"/>
              </a:ext>
            </a:extLst>
          </p:cNvPr>
          <p:cNvSpPr/>
          <p:nvPr/>
        </p:nvSpPr>
        <p:spPr>
          <a:xfrm>
            <a:off x="7040157" y="799254"/>
            <a:ext cx="104987" cy="819573"/>
          </a:xfrm>
          <a:prstGeom prst="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695A9C8A-8A8C-8E0A-B509-CC4F5265DE69}"/>
              </a:ext>
            </a:extLst>
          </p:cNvPr>
          <p:cNvCxnSpPr/>
          <p:nvPr/>
        </p:nvCxnSpPr>
        <p:spPr>
          <a:xfrm>
            <a:off x="4900508" y="2736951"/>
            <a:ext cx="61975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738E0172-10E3-F1C4-4A0A-38F63D85C404}"/>
              </a:ext>
            </a:extLst>
          </p:cNvPr>
          <p:cNvSpPr txBox="1"/>
          <p:nvPr/>
        </p:nvSpPr>
        <p:spPr>
          <a:xfrm>
            <a:off x="5384800" y="3271520"/>
            <a:ext cx="1185333" cy="307777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>
                <a:solidFill>
                  <a:schemeClr val="bg1"/>
                </a:solidFill>
              </a:rPr>
              <a:t>AI Model 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CCB03480-5A73-200A-71B1-86BC4935FE16}"/>
              </a:ext>
            </a:extLst>
          </p:cNvPr>
          <p:cNvCxnSpPr>
            <a:cxnSpLocks/>
          </p:cNvCxnSpPr>
          <p:nvPr/>
        </p:nvCxnSpPr>
        <p:spPr>
          <a:xfrm>
            <a:off x="6515945" y="2733566"/>
            <a:ext cx="237068" cy="33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F778B89A-1AB9-BC04-AF02-CF3B39252787}"/>
              </a:ext>
            </a:extLst>
          </p:cNvPr>
          <p:cNvSpPr txBox="1"/>
          <p:nvPr/>
        </p:nvSpPr>
        <p:spPr>
          <a:xfrm>
            <a:off x="6862112" y="1991733"/>
            <a:ext cx="209900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/>
              <a:t>Data curation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/>
              <a:t>Establish relationships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/>
              <a:t>Identify patterns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/>
              <a:t>Predict outcomes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/>
              <a:t>Generate simulations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/>
              <a:t>……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7A862FF-066A-DEE2-3B36-D848ED5D34AC}"/>
              </a:ext>
            </a:extLst>
          </p:cNvPr>
          <p:cNvSpPr/>
          <p:nvPr/>
        </p:nvSpPr>
        <p:spPr>
          <a:xfrm>
            <a:off x="6807200" y="1918438"/>
            <a:ext cx="2281888" cy="1905452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5AB309-ABAA-6777-0818-580C1DE4F0E0}"/>
              </a:ext>
            </a:extLst>
          </p:cNvPr>
          <p:cNvSpPr txBox="1"/>
          <p:nvPr/>
        </p:nvSpPr>
        <p:spPr>
          <a:xfrm>
            <a:off x="7426587" y="732438"/>
            <a:ext cx="13430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Patients</a:t>
            </a:r>
          </a:p>
          <a:p>
            <a:r>
              <a:rPr lang="en-US"/>
              <a:t>Disease</a:t>
            </a:r>
          </a:p>
          <a:p>
            <a:r>
              <a:rPr lang="en-US"/>
              <a:t>Drugs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277E94-E8F2-2E12-0FB4-7CD0B35996D5}"/>
              </a:ext>
            </a:extLst>
          </p:cNvPr>
          <p:cNvSpPr/>
          <p:nvPr/>
        </p:nvSpPr>
        <p:spPr>
          <a:xfrm>
            <a:off x="7426587" y="732438"/>
            <a:ext cx="990213" cy="92333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6262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3FB354-E37A-32AC-7442-ECC09E44C7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A32772-D6AE-72A3-2856-A810E81001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Increasing AI Related Submissions at CDER</a:t>
            </a:r>
          </a:p>
        </p:txBody>
      </p:sp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82BD0251-FB23-BDE4-96D1-4871C4AEE4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855" y="954254"/>
            <a:ext cx="3148220" cy="3753324"/>
          </a:xfrm>
          <a:prstGeom prst="rect">
            <a:avLst/>
          </a:prstGeom>
        </p:spPr>
      </p:pic>
      <p:sp>
        <p:nvSpPr>
          <p:cNvPr id="5" name="Arrow: Right 4">
            <a:extLst>
              <a:ext uri="{FF2B5EF4-FFF2-40B4-BE49-F238E27FC236}">
                <a16:creationId xmlns:a16="http://schemas.microsoft.com/office/drawing/2014/main" id="{23E08353-0264-D843-49BF-A31B95742BE3}"/>
              </a:ext>
            </a:extLst>
          </p:cNvPr>
          <p:cNvSpPr/>
          <p:nvPr/>
        </p:nvSpPr>
        <p:spPr>
          <a:xfrm>
            <a:off x="3747185" y="1013977"/>
            <a:ext cx="465666" cy="254000"/>
          </a:xfrm>
          <a:prstGeom prst="rightArrow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BD86B5-9A9F-77A2-E3FB-F832F092AD60}"/>
              </a:ext>
            </a:extLst>
          </p:cNvPr>
          <p:cNvSpPr txBox="1"/>
          <p:nvPr/>
        </p:nvSpPr>
        <p:spPr>
          <a:xfrm>
            <a:off x="4396960" y="954255"/>
            <a:ext cx="4332185" cy="346249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US" sz="1650">
                <a:solidFill>
                  <a:schemeClr val="bg1"/>
                </a:solidFill>
              </a:rPr>
              <a:t>Updated analysis with submissions in 2022-2025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AB1C9A5-9569-C527-8690-A4BD77A675C7}"/>
              </a:ext>
            </a:extLst>
          </p:cNvPr>
          <p:cNvSpPr txBox="1"/>
          <p:nvPr/>
        </p:nvSpPr>
        <p:spPr>
          <a:xfrm>
            <a:off x="5472979" y="4707578"/>
            <a:ext cx="256429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/>
              <a:t>(Figure credit: Dr. Menglun Wang)</a:t>
            </a:r>
          </a:p>
        </p:txBody>
      </p:sp>
      <p:pic>
        <p:nvPicPr>
          <p:cNvPr id="7" name="Picture 6" descr="Chart, histogram&#10;&#10;AI-generated content may be incorrect.">
            <a:extLst>
              <a:ext uri="{FF2B5EF4-FFF2-40B4-BE49-F238E27FC236}">
                <a16:creationId xmlns:a16="http://schemas.microsoft.com/office/drawing/2014/main" id="{71AF5C7E-3D20-1D1A-5CEE-028B8855F6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417" y="1506956"/>
            <a:ext cx="5030321" cy="3200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749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AE32AD-56A8-E52B-8423-C54DBCF48A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BEB481-E6BB-1C77-F3C2-E64B9BCC36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Types of AI Related Analyses &amp; Objectives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4ED0C4-0600-C6C7-39EC-9131A27E0D3B}"/>
              </a:ext>
            </a:extLst>
          </p:cNvPr>
          <p:cNvSpPr txBox="1"/>
          <p:nvPr/>
        </p:nvSpPr>
        <p:spPr>
          <a:xfrm>
            <a:off x="4837490" y="4759878"/>
            <a:ext cx="3943910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>
              <a:buClr>
                <a:srgbClr val="FF0000"/>
              </a:buClr>
              <a:buSzPct val="100000"/>
            </a:pPr>
            <a:r>
              <a:rPr lang="en-US" sz="1350" i="1">
                <a:solidFill>
                  <a:schemeClr val="accent1">
                    <a:lumMod val="50000"/>
                  </a:schemeClr>
                </a:solidFill>
              </a:rPr>
              <a:t>Liu et al. Clin </a:t>
            </a:r>
            <a:r>
              <a:rPr lang="en-US" sz="1350" i="1" err="1">
                <a:solidFill>
                  <a:schemeClr val="accent1">
                    <a:lumMod val="50000"/>
                  </a:schemeClr>
                </a:solidFill>
              </a:rPr>
              <a:t>Pharmacol</a:t>
            </a:r>
            <a:r>
              <a:rPr lang="en-US" sz="1350" i="1">
                <a:solidFill>
                  <a:schemeClr val="accent1">
                    <a:lumMod val="50000"/>
                  </a:schemeClr>
                </a:solidFill>
              </a:rPr>
              <a:t> Ther. 2023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4ADD29B-30A8-7403-7823-BB0E47FD71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9329" y="995665"/>
            <a:ext cx="3943910" cy="3645407"/>
          </a:xfrm>
          <a:prstGeom prst="rect">
            <a:avLst/>
          </a:prstGeom>
        </p:spPr>
      </p:pic>
      <p:pic>
        <p:nvPicPr>
          <p:cNvPr id="3" name="Content Placeholder 2" descr="Chart, pie chart&#10;&#10;AI-generated content may be incorrect.">
            <a:extLst>
              <a:ext uri="{FF2B5EF4-FFF2-40B4-BE49-F238E27FC236}">
                <a16:creationId xmlns:a16="http://schemas.microsoft.com/office/drawing/2014/main" id="{0C108568-302B-D670-47EC-C3DE9A1C243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9687" y="1211765"/>
            <a:ext cx="4619642" cy="3079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95517C0-AF73-ECDA-CA96-62151586206E}"/>
              </a:ext>
            </a:extLst>
          </p:cNvPr>
          <p:cNvSpPr txBox="1"/>
          <p:nvPr/>
        </p:nvSpPr>
        <p:spPr>
          <a:xfrm>
            <a:off x="229377" y="4706098"/>
            <a:ext cx="4573242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350"/>
              <a:t>(Figure credit: Dr. Menglun Wang)</a:t>
            </a:r>
          </a:p>
        </p:txBody>
      </p:sp>
    </p:spTree>
    <p:extLst>
      <p:ext uri="{BB962C8B-B14F-4D97-AF65-F5344CB8AC3E}">
        <p14:creationId xmlns:p14="http://schemas.microsoft.com/office/powerpoint/2010/main" val="3364794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2E3989-40AE-D745-DB81-FC9593A47A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660262-C9FA-B78C-03DF-7CB3D796A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026" y="372253"/>
            <a:ext cx="7905750" cy="278654"/>
          </a:xfrm>
        </p:spPr>
        <p:txBody>
          <a:bodyPr>
            <a:normAutofit fontScale="90000"/>
          </a:bodyPr>
          <a:lstStyle/>
          <a:p>
            <a:r>
              <a:rPr lang="en-US"/>
              <a:t>Regulatory Decision-Making Example: ML-based Patient Population Selection</a:t>
            </a:r>
          </a:p>
        </p:txBody>
      </p:sp>
      <p:pic>
        <p:nvPicPr>
          <p:cNvPr id="9" name="Content Placeholder 4">
            <a:extLst>
              <a:ext uri="{FF2B5EF4-FFF2-40B4-BE49-F238E27FC236}">
                <a16:creationId xmlns:a16="http://schemas.microsoft.com/office/drawing/2014/main" id="{3B2D80D1-DEC6-1366-9E53-DC28350946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9218" y="820168"/>
            <a:ext cx="3993683" cy="1806413"/>
          </a:xfrm>
        </p:spPr>
      </p:pic>
      <p:pic>
        <p:nvPicPr>
          <p:cNvPr id="6" name="Picture 5" descr="A picture containing text, device, gauge&#10;&#10;Description automatically generated">
            <a:extLst>
              <a:ext uri="{FF2B5EF4-FFF2-40B4-BE49-F238E27FC236}">
                <a16:creationId xmlns:a16="http://schemas.microsoft.com/office/drawing/2014/main" id="{A604B653-5FB2-70F0-2F6F-3018BCA21E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151" y="2505942"/>
            <a:ext cx="2598500" cy="12992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53963BE-F21C-8203-F92C-8862FABD0526}"/>
              </a:ext>
            </a:extLst>
          </p:cNvPr>
          <p:cNvSpPr txBox="1"/>
          <p:nvPr/>
        </p:nvSpPr>
        <p:spPr>
          <a:xfrm>
            <a:off x="6228380" y="4854016"/>
            <a:ext cx="350520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i="1">
                <a:hlinkClick r:id="rId5"/>
              </a:rPr>
              <a:t>Fact Sheet of Kineret </a:t>
            </a:r>
            <a:r>
              <a:rPr lang="en-US" sz="1350" i="1"/>
              <a:t>®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E69F92B-C22C-0334-085D-EC8E419D9C40}"/>
              </a:ext>
            </a:extLst>
          </p:cNvPr>
          <p:cNvSpPr txBox="1"/>
          <p:nvPr/>
        </p:nvSpPr>
        <p:spPr>
          <a:xfrm>
            <a:off x="104609" y="4075058"/>
            <a:ext cx="4574286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350" i="1">
                <a:hlinkClick r:id="rId6"/>
              </a:rPr>
              <a:t>https://www.fda.gov/media/163546/download</a:t>
            </a:r>
            <a:endParaRPr lang="en-US" sz="1350" i="1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EF6CAF3-FCF3-5651-8A4E-A7C3FACFDEFC}"/>
              </a:ext>
            </a:extLst>
          </p:cNvPr>
          <p:cNvSpPr txBox="1"/>
          <p:nvPr/>
        </p:nvSpPr>
        <p:spPr>
          <a:xfrm>
            <a:off x="299820" y="3747013"/>
            <a:ext cx="387588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i="1"/>
              <a:t>Liu et al. CPT  doi:10.1002/cpt.3191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4629EF7-3055-912D-E54B-D8308BDD0B3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25775" y="1622729"/>
            <a:ext cx="4729558" cy="32212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C07994F-6768-0635-D609-727F7B01897B}"/>
              </a:ext>
            </a:extLst>
          </p:cNvPr>
          <p:cNvSpPr txBox="1"/>
          <p:nvPr/>
        </p:nvSpPr>
        <p:spPr>
          <a:xfrm>
            <a:off x="4325774" y="862193"/>
            <a:ext cx="4659007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350" b="1" dirty="0">
                <a:solidFill>
                  <a:schemeClr val="tx2">
                    <a:lumMod val="60000"/>
                    <a:lumOff val="40000"/>
                  </a:schemeClr>
                </a:solidFill>
                <a:latin typeface="Helvetica" panose="020B0604020202020204" pitchFamily="34" charset="0"/>
              </a:rPr>
              <a:t>This was the first time CDER used AI/ML to identify a population for drug therapy. </a:t>
            </a:r>
            <a:endParaRPr lang="en-US" sz="135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283446D-806F-7DF2-61E5-4E12A8567C91}"/>
              </a:ext>
            </a:extLst>
          </p:cNvPr>
          <p:cNvSpPr txBox="1"/>
          <p:nvPr/>
        </p:nvSpPr>
        <p:spPr>
          <a:xfrm>
            <a:off x="104610" y="4348122"/>
            <a:ext cx="4574285" cy="715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350" i="1">
                <a:hlinkClick r:id="rId8"/>
              </a:rPr>
              <a:t>https://www.fda.gov/drugs/spotlight-cder-science/using-machine-learning-identify-suitable-patient-population-anakinra-treatment-covid-19-under</a:t>
            </a:r>
            <a:r>
              <a:rPr lang="en-US" sz="1350" i="1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8266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83A6B4-C48E-7728-B3B5-6E793F3C69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FDA Qualified AI-Based Drug Development Tool (DDT)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9FACFE8-5AAE-04F9-7867-AE93722749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1126" y="807514"/>
            <a:ext cx="6090093" cy="423573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74576CF-2C5A-43B0-A13E-7731EA9248B4}"/>
              </a:ext>
            </a:extLst>
          </p:cNvPr>
          <p:cNvCxnSpPr/>
          <p:nvPr/>
        </p:nvCxnSpPr>
        <p:spPr>
          <a:xfrm>
            <a:off x="5215690" y="4584032"/>
            <a:ext cx="1209173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4870595-B03E-1D3D-310A-7366715F5351}"/>
              </a:ext>
            </a:extLst>
          </p:cNvPr>
          <p:cNvCxnSpPr>
            <a:cxnSpLocks/>
          </p:cNvCxnSpPr>
          <p:nvPr/>
        </p:nvCxnSpPr>
        <p:spPr>
          <a:xfrm>
            <a:off x="1786690" y="4770521"/>
            <a:ext cx="4707355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46BB601-41FD-84E3-5313-EDF32D99809A}"/>
              </a:ext>
            </a:extLst>
          </p:cNvPr>
          <p:cNvCxnSpPr>
            <a:cxnSpLocks/>
          </p:cNvCxnSpPr>
          <p:nvPr/>
        </p:nvCxnSpPr>
        <p:spPr>
          <a:xfrm>
            <a:off x="1786690" y="4978070"/>
            <a:ext cx="983582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642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695594-2045-47FA-8528-905733ED88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sz="2400" b="1">
                <a:solidFill>
                  <a:srgbClr val="0070C0"/>
                </a:solidFill>
              </a:rPr>
              <a:t>Case 1: Prognostic Score for Melanoma</a:t>
            </a:r>
            <a:br>
              <a:rPr lang="en-US" sz="2400">
                <a:solidFill>
                  <a:schemeClr val="tx2"/>
                </a:solidFill>
              </a:rPr>
            </a:br>
            <a:r>
              <a:rPr lang="en-US" sz="2400" b="1">
                <a:solidFill>
                  <a:schemeClr val="bg1">
                    <a:lumMod val="65000"/>
                  </a:schemeClr>
                </a:solidFill>
              </a:rPr>
              <a:t>Identify Patients with Various Riks for Progression (OS &amp; PFS) </a:t>
            </a:r>
            <a:endParaRPr lang="en-US" sz="2400"/>
          </a:p>
        </p:txBody>
      </p:sp>
      <p:pic>
        <p:nvPicPr>
          <p:cNvPr id="3074" name="Picture 2" descr="Melanoma - Wikipedia">
            <a:extLst>
              <a:ext uri="{FF2B5EF4-FFF2-40B4-BE49-F238E27FC236}">
                <a16:creationId xmlns:a16="http://schemas.microsoft.com/office/drawing/2014/main" id="{4074DECB-4717-A607-CB2F-4B445324BA5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305" y="1408747"/>
            <a:ext cx="1708150" cy="118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3A0139C-79C9-A065-076F-A5A2B96C26C0}"/>
              </a:ext>
            </a:extLst>
          </p:cNvPr>
          <p:cNvSpPr txBox="1"/>
          <p:nvPr/>
        </p:nvSpPr>
        <p:spPr>
          <a:xfrm>
            <a:off x="2370667" y="1524964"/>
            <a:ext cx="660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/>
              <a:t>Melanoma is the deadliest form of skin cancer, arising from pigment-producing cells due to DNA damage, primarily from UV radiation. It is the 5</a:t>
            </a:r>
            <a:r>
              <a:rPr lang="en-US" sz="1600" baseline="30000"/>
              <a:t>th</a:t>
            </a:r>
            <a:r>
              <a:rPr lang="en-US" sz="1600"/>
              <a:t> most common cancer in the U.S. with estimated 97,610 new cases and 7,990 deaths in 2023. </a:t>
            </a:r>
            <a:r>
              <a:rPr lang="en-US" sz="1600" b="1" u="sng">
                <a:solidFill>
                  <a:srgbClr val="FF0000"/>
                </a:solidFill>
              </a:rPr>
              <a:t>Disease progression is heterogenous.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A6A177-47D4-FEFE-C1B0-1B13A4093D55}"/>
              </a:ext>
            </a:extLst>
          </p:cNvPr>
          <p:cNvSpPr txBox="1"/>
          <p:nvPr/>
        </p:nvSpPr>
        <p:spPr>
          <a:xfrm>
            <a:off x="115147" y="4531360"/>
            <a:ext cx="87782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/>
              <a:t>*: Ruihao Huang, Hao Zhu, Yue Huang, Hanrui Zhang, Yuanfang Guan, Menglun Wang, Lixia Zhang, Yutao Gong, Hong Zhao, Shiew-Mei Huang, Issam Zineh, Yuan Li Shen, Ge Feng, Steven Lemery, Marc R. Theoret, Lola Fashoyin-Aje, Shenggang Wang, Mo Tiwari, James Zou, Sebastian Thrun, Qi Liu. Development of A Scoring System via An Interpretable End-to-end Neural Network for Prognostic Stratification of Patients with Advanced Melanoma. Submitted to Nature Digital Medicine. 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DBD0115-D6F5-7085-884F-D855AE104C40}"/>
              </a:ext>
            </a:extLst>
          </p:cNvPr>
          <p:cNvSpPr/>
          <p:nvPr/>
        </p:nvSpPr>
        <p:spPr>
          <a:xfrm>
            <a:off x="2323253" y="1408747"/>
            <a:ext cx="6685280" cy="121494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6" name="Picture 4" descr="Melanoma - Diagnosis and treatment ...">
            <a:extLst>
              <a:ext uri="{FF2B5EF4-FFF2-40B4-BE49-F238E27FC236}">
                <a16:creationId xmlns:a16="http://schemas.microsoft.com/office/drawing/2014/main" id="{7FD5D214-E25C-0AC5-23CC-9C53F1A718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014083"/>
            <a:ext cx="1708150" cy="118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9947C99-9034-06C1-2DA2-AEFBBE03B12B}"/>
              </a:ext>
            </a:extLst>
          </p:cNvPr>
          <p:cNvSpPr txBox="1"/>
          <p:nvPr/>
        </p:nvSpPr>
        <p:spPr>
          <a:xfrm>
            <a:off x="2309707" y="2646256"/>
            <a:ext cx="66852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/>
              <a:t>Surgery &amp; Radiation: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/>
              <a:t>Cellular therapy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/>
              <a:t>Immunotherapy and targeted therapy: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/>
              <a:t>BRAF inhibitors (3): vemurafenib, dabrafenib, </a:t>
            </a:r>
            <a:r>
              <a:rPr lang="en-US" sz="1600" err="1"/>
              <a:t>encorafenib</a:t>
            </a:r>
            <a:endParaRPr lang="en-US" sz="160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/>
              <a:t>MEK inhibitors  (3): trametinib, </a:t>
            </a:r>
            <a:r>
              <a:rPr lang="en-US" sz="1600" err="1"/>
              <a:t>cobimetinib</a:t>
            </a:r>
            <a:r>
              <a:rPr lang="en-US" sz="1600"/>
              <a:t>, </a:t>
            </a:r>
            <a:r>
              <a:rPr lang="en-US" sz="1600" err="1"/>
              <a:t>binimetinib</a:t>
            </a:r>
            <a:endParaRPr lang="en-US" sz="160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/>
              <a:t>Immunotherapies (3):ipilimumab, pembrolizumab, nivolumab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/>
              <a:t>Triple therapy: atezolizumab + vemurafenib + </a:t>
            </a:r>
            <a:r>
              <a:rPr lang="en-US" sz="1600" err="1"/>
              <a:t>cobimetinib</a:t>
            </a:r>
            <a:r>
              <a:rPr lang="en-US" sz="1600"/>
              <a:t>  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22A85F9-7210-9F78-E172-14AAD02FC4A4}"/>
              </a:ext>
            </a:extLst>
          </p:cNvPr>
          <p:cNvSpPr/>
          <p:nvPr/>
        </p:nvSpPr>
        <p:spPr>
          <a:xfrm>
            <a:off x="2316480" y="2668063"/>
            <a:ext cx="6678507" cy="1815883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CF81FE3-029D-D916-9AA2-75C3D6BD59EF}"/>
              </a:ext>
            </a:extLst>
          </p:cNvPr>
          <p:cNvSpPr txBox="1"/>
          <p:nvPr/>
        </p:nvSpPr>
        <p:spPr>
          <a:xfrm>
            <a:off x="310304" y="1002452"/>
            <a:ext cx="8698229" cy="338554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</a:rPr>
              <a:t>To identify prognostic factors that predict disease progression in patients with advanced melanoma</a:t>
            </a:r>
            <a:r>
              <a:rPr lang="en-US" sz="16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04547103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heme1" id="{BF683E8A-2415-4F15-B66F-005B62F5C5C6}" vid="{D8710DDE-BAE7-48B8-9A32-6D1DF6CEAC3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CA0F34DE819C47828EDE33113FA265" ma:contentTypeVersion="7" ma:contentTypeDescription="Create a new document." ma:contentTypeScope="" ma:versionID="3925f5e71b91c04edeb9618ae249a164">
  <xsd:schema xmlns:xsd="http://www.w3.org/2001/XMLSchema" xmlns:xs="http://www.w3.org/2001/XMLSchema" xmlns:p="http://schemas.microsoft.com/office/2006/metadata/properties" xmlns:ns2="983dae27-39ca-470f-8cb3-611fd6c41289" xmlns:ns3="bc095e34-69b2-4919-b308-e826394ef36e" targetNamespace="http://schemas.microsoft.com/office/2006/metadata/properties" ma:root="true" ma:fieldsID="bfa81a3bbe9abe156c77f9ca923a2e4a" ns2:_="" ns3:_="">
    <xsd:import namespace="983dae27-39ca-470f-8cb3-611fd6c41289"/>
    <xsd:import namespace="bc095e34-69b2-4919-b308-e826394ef36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3dae27-39ca-470f-8cb3-611fd6c4128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095e34-69b2-4919-b308-e826394ef36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4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7011D82-E67B-490C-B01B-7832DF8755B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927647D-A4CC-471E-A6A2-24A9112394C4}">
  <ds:schemaRefs>
    <ds:schemaRef ds:uri="983dae27-39ca-470f-8cb3-611fd6c41289"/>
    <ds:schemaRef ds:uri="bc095e34-69b2-4919-b308-e826394ef36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2E97519D-5692-4821-9BBE-959CA9B40972}">
  <ds:schemaRefs>
    <ds:schemaRef ds:uri="http://schemas.openxmlformats.org/package/2006/metadata/core-properties"/>
    <ds:schemaRef ds:uri="http://schemas.microsoft.com/office/2006/metadata/properties"/>
    <ds:schemaRef ds:uri="983dae27-39ca-470f-8cb3-611fd6c41289"/>
    <ds:schemaRef ds:uri="http://purl.org/dc/terms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bc095e34-69b2-4919-b308-e826394ef36e"/>
    <ds:schemaRef ds:uri="http://www.w3.org/XML/1998/namespace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7d2fdb41-339c-4257-87f2-a665730b31fc}" enabled="0" method="" siteId="{7d2fdb41-339c-4257-87f2-a665730b31fc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</TotalTime>
  <Words>781</Words>
  <Application>Microsoft Office PowerPoint</Application>
  <PresentationFormat>On-screen Show (16:9)</PresentationFormat>
  <Paragraphs>126</Paragraphs>
  <Slides>13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Helvetica</vt:lpstr>
      <vt:lpstr>Theme1</vt:lpstr>
      <vt:lpstr>PowerPoint Presentation</vt:lpstr>
      <vt:lpstr>Outline</vt:lpstr>
      <vt:lpstr>AI and Drug Development</vt:lpstr>
      <vt:lpstr>PowerPoint Presentation</vt:lpstr>
      <vt:lpstr>Increasing AI Related Submissions at CDER</vt:lpstr>
      <vt:lpstr>Types of AI Related Analyses &amp; Objectives </vt:lpstr>
      <vt:lpstr>Regulatory Decision-Making Example: ML-based Patient Population Selection</vt:lpstr>
      <vt:lpstr>FDA Qualified AI-Based Drug Development Tool (DDT)</vt:lpstr>
      <vt:lpstr>Case 1: Prognostic Score for Melanoma Identify Patients with Various Riks for Progression (OS &amp; PFS) </vt:lpstr>
      <vt:lpstr>Case 1: Prognostic Score for Melanoma To potentially improve trial signal on efficacy</vt:lpstr>
      <vt:lpstr>Research: Prognostic Score for Melanoma AI Model Validation – Overall Survival (OS)</vt:lpstr>
      <vt:lpstr>Take Home Messages</vt:lpstr>
      <vt:lpstr>PowerPoint Presentation</vt:lpstr>
    </vt:vector>
  </TitlesOfParts>
  <Company>FDA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 in CNS Drug Development: Are FDA Reviewers Ready?</dc:title>
  <dc:subject>AI in CNS Drug Development</dc:subject>
  <dc:creator>OpenAI</dc:creator>
  <cp:lastModifiedBy>Zhu, Hao</cp:lastModifiedBy>
  <cp:revision>3</cp:revision>
  <dcterms:created xsi:type="dcterms:W3CDTF">2026-04-09T16:19:08Z</dcterms:created>
  <dcterms:modified xsi:type="dcterms:W3CDTF">2026-06-01T00:24:05Z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0x01010089CA0F34DE819C47828EDE33113FA265</vt:lpwstr>
  </property>
  <property fmtid="{D5CDD505-2E9C-101B-9397-08002B2CF9AE}" pid="3" name="MediaServiceImageTags">
    <vt:lpwstr/>
  </property>
</Properties>
</file>