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95" r:id="rId5"/>
  </p:sldMasterIdLst>
  <p:notesMasterIdLst>
    <p:notesMasterId r:id="rId30"/>
  </p:notesMasterIdLst>
  <p:handoutMasterIdLst>
    <p:handoutMasterId r:id="rId31"/>
  </p:handoutMasterIdLst>
  <p:sldIdLst>
    <p:sldId id="260" r:id="rId6"/>
    <p:sldId id="548" r:id="rId7"/>
    <p:sldId id="551" r:id="rId8"/>
    <p:sldId id="611" r:id="rId9"/>
    <p:sldId id="555" r:id="rId10"/>
    <p:sldId id="564" r:id="rId11"/>
    <p:sldId id="593" r:id="rId12"/>
    <p:sldId id="604" r:id="rId13"/>
    <p:sldId id="603" r:id="rId14"/>
    <p:sldId id="597" r:id="rId15"/>
    <p:sldId id="599" r:id="rId16"/>
    <p:sldId id="598" r:id="rId17"/>
    <p:sldId id="580" r:id="rId18"/>
    <p:sldId id="601" r:id="rId19"/>
    <p:sldId id="578" r:id="rId20"/>
    <p:sldId id="581" r:id="rId21"/>
    <p:sldId id="586" r:id="rId22"/>
    <p:sldId id="600" r:id="rId23"/>
    <p:sldId id="587" r:id="rId24"/>
    <p:sldId id="588" r:id="rId25"/>
    <p:sldId id="612" r:id="rId26"/>
    <p:sldId id="591" r:id="rId27"/>
    <p:sldId id="518" r:id="rId28"/>
    <p:sldId id="60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D5BE20-7A2B-4368-6577-8093482AC1E3}" name="Malisa Goh" initials="MG" userId="S::GOHQLM1@hq.a-star.edu.sg::cf7d4e80-e866-4e43-95bd-dcf4242ae3a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5359" autoAdjust="0"/>
  </p:normalViewPr>
  <p:slideViewPr>
    <p:cSldViewPr snapToGrid="0">
      <p:cViewPr varScale="1">
        <p:scale>
          <a:sx n="73" d="100"/>
          <a:sy n="73" d="100"/>
        </p:scale>
        <p:origin x="364" y="4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Lu" userId="67c8b356-a861-4fdd-b137-1dd1e476c7b3" providerId="ADAL" clId="{751B97E7-910F-4A67-8195-E22313EC44A5}"/>
    <pc:docChg chg="custSel addSld delSld modSld sldOrd">
      <pc:chgData name="James Lu" userId="67c8b356-a861-4fdd-b137-1dd1e476c7b3" providerId="ADAL" clId="{751B97E7-910F-4A67-8195-E22313EC44A5}" dt="2026-06-01T19:16:48.622" v="704"/>
      <pc:docMkLst>
        <pc:docMk/>
      </pc:docMkLst>
      <pc:sldChg chg="add">
        <pc:chgData name="James Lu" userId="67c8b356-a861-4fdd-b137-1dd1e476c7b3" providerId="ADAL" clId="{751B97E7-910F-4A67-8195-E22313EC44A5}" dt="2026-05-30T13:31:44.160" v="111"/>
        <pc:sldMkLst>
          <pc:docMk/>
          <pc:sldMk cId="3253244253" sldId="564"/>
        </pc:sldMkLst>
      </pc:sldChg>
      <pc:sldChg chg="modSp mod">
        <pc:chgData name="James Lu" userId="67c8b356-a861-4fdd-b137-1dd1e476c7b3" providerId="ADAL" clId="{751B97E7-910F-4A67-8195-E22313EC44A5}" dt="2026-05-30T13:40:45.086" v="697" actId="20577"/>
        <pc:sldMkLst>
          <pc:docMk/>
          <pc:sldMk cId="3566965720" sldId="591"/>
        </pc:sldMkLst>
        <pc:spChg chg="mod">
          <ac:chgData name="James Lu" userId="67c8b356-a861-4fdd-b137-1dd1e476c7b3" providerId="ADAL" clId="{751B97E7-910F-4A67-8195-E22313EC44A5}" dt="2026-05-30T13:40:45.086" v="697" actId="20577"/>
          <ac:spMkLst>
            <pc:docMk/>
            <pc:sldMk cId="3566965720" sldId="591"/>
            <ac:spMk id="6" creationId="{6646EBA4-3C37-A882-1644-CD8C1BECB85E}"/>
          </ac:spMkLst>
        </pc:spChg>
      </pc:sldChg>
      <pc:sldChg chg="mod ord modShow">
        <pc:chgData name="James Lu" userId="67c8b356-a861-4fdd-b137-1dd1e476c7b3" providerId="ADAL" clId="{751B97E7-910F-4A67-8195-E22313EC44A5}" dt="2026-06-01T19:16:48.622" v="704"/>
        <pc:sldMkLst>
          <pc:docMk/>
          <pc:sldMk cId="3632225853" sldId="602"/>
        </pc:sldMkLst>
      </pc:sldChg>
      <pc:sldChg chg="modSp mod">
        <pc:chgData name="James Lu" userId="67c8b356-a861-4fdd-b137-1dd1e476c7b3" providerId="ADAL" clId="{751B97E7-910F-4A67-8195-E22313EC44A5}" dt="2026-05-30T12:45:33.923" v="13" actId="20577"/>
        <pc:sldMkLst>
          <pc:docMk/>
          <pc:sldMk cId="3751988710" sldId="611"/>
        </pc:sldMkLst>
        <pc:spChg chg="mod">
          <ac:chgData name="James Lu" userId="67c8b356-a861-4fdd-b137-1dd1e476c7b3" providerId="ADAL" clId="{751B97E7-910F-4A67-8195-E22313EC44A5}" dt="2026-05-30T12:45:33.923" v="13" actId="20577"/>
          <ac:spMkLst>
            <pc:docMk/>
            <pc:sldMk cId="3751988710" sldId="611"/>
            <ac:spMk id="32" creationId="{CA7B1BC5-A845-FF42-ABC2-5B83DA78F662}"/>
          </ac:spMkLst>
        </pc:spChg>
      </pc:sldChg>
      <pc:sldChg chg="addSp delSp modSp new mod">
        <pc:chgData name="James Lu" userId="67c8b356-a861-4fdd-b137-1dd1e476c7b3" providerId="ADAL" clId="{751B97E7-910F-4A67-8195-E22313EC44A5}" dt="2026-05-30T13:15:32.660" v="109" actId="1076"/>
        <pc:sldMkLst>
          <pc:docMk/>
          <pc:sldMk cId="1097256378" sldId="612"/>
        </pc:sldMkLst>
        <pc:spChg chg="mod">
          <ac:chgData name="James Lu" userId="67c8b356-a861-4fdd-b137-1dd1e476c7b3" providerId="ADAL" clId="{751B97E7-910F-4A67-8195-E22313EC44A5}" dt="2026-05-30T13:09:26.064" v="83" actId="20577"/>
          <ac:spMkLst>
            <pc:docMk/>
            <pc:sldMk cId="1097256378" sldId="612"/>
            <ac:spMk id="2" creationId="{C6F1C260-6BFA-4968-D0FA-3591BBE06CB9}"/>
          </ac:spMkLst>
        </pc:spChg>
        <pc:graphicFrameChg chg="add mod modGraphic">
          <ac:chgData name="James Lu" userId="67c8b356-a861-4fdd-b137-1dd1e476c7b3" providerId="ADAL" clId="{751B97E7-910F-4A67-8195-E22313EC44A5}" dt="2026-05-30T13:15:32.660" v="109" actId="1076"/>
          <ac:graphicFrameMkLst>
            <pc:docMk/>
            <pc:sldMk cId="1097256378" sldId="612"/>
            <ac:graphicFrameMk id="10" creationId="{DA220D40-15BD-EC56-703A-10504DEEE676}"/>
          </ac:graphicFrameMkLst>
        </pc:graphicFrameChg>
        <pc:picChg chg="add mod">
          <ac:chgData name="James Lu" userId="67c8b356-a861-4fdd-b137-1dd1e476c7b3" providerId="ADAL" clId="{751B97E7-910F-4A67-8195-E22313EC44A5}" dt="2026-05-30T13:12:00.961" v="97" actId="1076"/>
          <ac:picMkLst>
            <pc:docMk/>
            <pc:sldMk cId="1097256378" sldId="612"/>
            <ac:picMk id="6" creationId="{0A2EE92E-6360-98FD-87E7-D3D205A1A776}"/>
          </ac:picMkLst>
        </pc:picChg>
        <pc:picChg chg="add mod">
          <ac:chgData name="James Lu" userId="67c8b356-a861-4fdd-b137-1dd1e476c7b3" providerId="ADAL" clId="{751B97E7-910F-4A67-8195-E22313EC44A5}" dt="2026-05-30T13:12:10.220" v="100" actId="1076"/>
          <ac:picMkLst>
            <pc:docMk/>
            <pc:sldMk cId="1097256378" sldId="612"/>
            <ac:picMk id="8" creationId="{F082574E-C659-A8F7-BC71-D33E99D4D93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984F33-14BC-4FD6-B21C-161F11B79B1E}" type="doc">
      <dgm:prSet loTypeId="urn:microsoft.com/office/officeart/2005/8/layout/chevron1" loCatId="process" qsTypeId="urn:microsoft.com/office/officeart/2005/8/quickstyle/simple1" qsCatId="simple" csTypeId="urn:microsoft.com/office/officeart/2005/8/colors/accent1_2" csCatId="accent1" phldr="1"/>
      <dgm:spPr/>
    </dgm:pt>
    <dgm:pt modelId="{B63825F3-02F0-4F9D-8B12-F19BC310AB11}">
      <dgm:prSet phldrT="[Text]" custT="1"/>
      <dgm:spPr/>
      <dgm:t>
        <a:bodyPr/>
        <a:lstStyle/>
        <a:p>
          <a:r>
            <a:rPr lang="en-US" sz="1000" dirty="0"/>
            <a:t>Target Identification</a:t>
          </a:r>
        </a:p>
      </dgm:t>
    </dgm:pt>
    <dgm:pt modelId="{35B3A400-1ACD-45EC-B71F-EEDBA7193F66}" type="parTrans" cxnId="{C2DEF6D4-7BCA-46BD-AFF6-EF3B712ACAB7}">
      <dgm:prSet/>
      <dgm:spPr/>
      <dgm:t>
        <a:bodyPr/>
        <a:lstStyle/>
        <a:p>
          <a:endParaRPr lang="en-US"/>
        </a:p>
      </dgm:t>
    </dgm:pt>
    <dgm:pt modelId="{156BE390-629B-4E91-8774-5310F1760414}" type="sibTrans" cxnId="{C2DEF6D4-7BCA-46BD-AFF6-EF3B712ACAB7}">
      <dgm:prSet/>
      <dgm:spPr/>
      <dgm:t>
        <a:bodyPr/>
        <a:lstStyle/>
        <a:p>
          <a:endParaRPr lang="en-US"/>
        </a:p>
      </dgm:t>
    </dgm:pt>
    <dgm:pt modelId="{DF96503B-B677-4FBA-A98C-A4188D88B134}">
      <dgm:prSet phldrT="[Text]" custT="1"/>
      <dgm:spPr/>
      <dgm:t>
        <a:bodyPr/>
        <a:lstStyle/>
        <a:p>
          <a:r>
            <a:rPr lang="en-US" sz="1000" dirty="0"/>
            <a:t>Hit Identification</a:t>
          </a:r>
        </a:p>
      </dgm:t>
    </dgm:pt>
    <dgm:pt modelId="{7669DCBA-4857-4CFE-848C-C939A6F4E4B9}" type="parTrans" cxnId="{BA47A1F5-38D5-4BED-A914-D4903E43664A}">
      <dgm:prSet/>
      <dgm:spPr/>
      <dgm:t>
        <a:bodyPr/>
        <a:lstStyle/>
        <a:p>
          <a:endParaRPr lang="en-US"/>
        </a:p>
      </dgm:t>
    </dgm:pt>
    <dgm:pt modelId="{904B28AB-5229-4723-8FB5-D55945826E08}" type="sibTrans" cxnId="{BA47A1F5-38D5-4BED-A914-D4903E43664A}">
      <dgm:prSet/>
      <dgm:spPr/>
      <dgm:t>
        <a:bodyPr/>
        <a:lstStyle/>
        <a:p>
          <a:endParaRPr lang="en-US"/>
        </a:p>
      </dgm:t>
    </dgm:pt>
    <dgm:pt modelId="{15E98B9A-3AA6-43EC-AE7B-C6861B3B5DE5}">
      <dgm:prSet phldrT="[Text]" custT="1"/>
      <dgm:spPr/>
      <dgm:t>
        <a:bodyPr/>
        <a:lstStyle/>
        <a:p>
          <a:r>
            <a:rPr lang="en-US" sz="1000" dirty="0"/>
            <a:t>Lead optimization</a:t>
          </a:r>
        </a:p>
      </dgm:t>
    </dgm:pt>
    <dgm:pt modelId="{FB5EFADE-8B99-4E69-A2B4-E644F3F62A5F}" type="parTrans" cxnId="{5C4FFD5A-3C20-42E9-92B9-E95DBDE4DA64}">
      <dgm:prSet/>
      <dgm:spPr/>
      <dgm:t>
        <a:bodyPr/>
        <a:lstStyle/>
        <a:p>
          <a:endParaRPr lang="en-US"/>
        </a:p>
      </dgm:t>
    </dgm:pt>
    <dgm:pt modelId="{E1BD1246-42B4-4AF0-985C-2B389BF0F9A9}" type="sibTrans" cxnId="{5C4FFD5A-3C20-42E9-92B9-E95DBDE4DA64}">
      <dgm:prSet/>
      <dgm:spPr/>
      <dgm:t>
        <a:bodyPr/>
        <a:lstStyle/>
        <a:p>
          <a:endParaRPr lang="en-US"/>
        </a:p>
      </dgm:t>
    </dgm:pt>
    <dgm:pt modelId="{7B47EE8A-998E-4154-B22F-B57B48654833}">
      <dgm:prSet phldrT="[Text]" custT="1"/>
      <dgm:spPr/>
      <dgm:t>
        <a:bodyPr/>
        <a:lstStyle/>
        <a:p>
          <a:r>
            <a:rPr lang="en-US" sz="1200" dirty="0"/>
            <a:t>Preclinical</a:t>
          </a:r>
        </a:p>
      </dgm:t>
    </dgm:pt>
    <dgm:pt modelId="{D94B8481-F568-4BC9-841E-C4AA37B3E6BE}" type="parTrans" cxnId="{DED89641-C54D-42FE-BE7B-112AB3EEE666}">
      <dgm:prSet/>
      <dgm:spPr/>
      <dgm:t>
        <a:bodyPr/>
        <a:lstStyle/>
        <a:p>
          <a:endParaRPr lang="en-US"/>
        </a:p>
      </dgm:t>
    </dgm:pt>
    <dgm:pt modelId="{5F189DDE-0B0E-4515-84A5-1ACC00981EB9}" type="sibTrans" cxnId="{DED89641-C54D-42FE-BE7B-112AB3EEE666}">
      <dgm:prSet/>
      <dgm:spPr/>
      <dgm:t>
        <a:bodyPr/>
        <a:lstStyle/>
        <a:p>
          <a:endParaRPr lang="en-US"/>
        </a:p>
      </dgm:t>
    </dgm:pt>
    <dgm:pt modelId="{D49EF627-1508-4606-8C85-38F3C511BED1}">
      <dgm:prSet phldrT="[Text]" custT="1"/>
      <dgm:spPr/>
      <dgm:t>
        <a:bodyPr/>
        <a:lstStyle/>
        <a:p>
          <a:r>
            <a:rPr lang="en-US" sz="1200" dirty="0"/>
            <a:t>Clinical</a:t>
          </a:r>
        </a:p>
      </dgm:t>
    </dgm:pt>
    <dgm:pt modelId="{CFADAFB3-CDA1-419D-9FA0-186D6A55493B}" type="parTrans" cxnId="{392E7826-B1E3-4AF1-9F73-DB2AA4547348}">
      <dgm:prSet/>
      <dgm:spPr/>
      <dgm:t>
        <a:bodyPr/>
        <a:lstStyle/>
        <a:p>
          <a:endParaRPr lang="en-US"/>
        </a:p>
      </dgm:t>
    </dgm:pt>
    <dgm:pt modelId="{1E0A0444-5E89-43F5-9EBA-20702F42A73E}" type="sibTrans" cxnId="{392E7826-B1E3-4AF1-9F73-DB2AA4547348}">
      <dgm:prSet/>
      <dgm:spPr/>
      <dgm:t>
        <a:bodyPr/>
        <a:lstStyle/>
        <a:p>
          <a:endParaRPr lang="en-US"/>
        </a:p>
      </dgm:t>
    </dgm:pt>
    <dgm:pt modelId="{F20B4672-FFDA-4A2F-A808-CA4943ADAAF0}" type="pres">
      <dgm:prSet presAssocID="{6C984F33-14BC-4FD6-B21C-161F11B79B1E}" presName="Name0" presStyleCnt="0">
        <dgm:presLayoutVars>
          <dgm:dir/>
          <dgm:animLvl val="lvl"/>
          <dgm:resizeHandles val="exact"/>
        </dgm:presLayoutVars>
      </dgm:prSet>
      <dgm:spPr/>
    </dgm:pt>
    <dgm:pt modelId="{27F281C1-321E-417E-B1AB-E42B1FADE876}" type="pres">
      <dgm:prSet presAssocID="{B63825F3-02F0-4F9D-8B12-F19BC310AB11}" presName="parTxOnly" presStyleLbl="node1" presStyleIdx="0" presStyleCnt="5">
        <dgm:presLayoutVars>
          <dgm:chMax val="0"/>
          <dgm:chPref val="0"/>
          <dgm:bulletEnabled val="1"/>
        </dgm:presLayoutVars>
      </dgm:prSet>
      <dgm:spPr/>
    </dgm:pt>
    <dgm:pt modelId="{48F6C0F4-3808-482D-858A-F6DE3E1B4D70}" type="pres">
      <dgm:prSet presAssocID="{156BE390-629B-4E91-8774-5310F1760414}" presName="parTxOnlySpace" presStyleCnt="0"/>
      <dgm:spPr/>
    </dgm:pt>
    <dgm:pt modelId="{F6326C21-F665-40A9-8DFE-84250B86FF7F}" type="pres">
      <dgm:prSet presAssocID="{DF96503B-B677-4FBA-A98C-A4188D88B134}" presName="parTxOnly" presStyleLbl="node1" presStyleIdx="1" presStyleCnt="5">
        <dgm:presLayoutVars>
          <dgm:chMax val="0"/>
          <dgm:chPref val="0"/>
          <dgm:bulletEnabled val="1"/>
        </dgm:presLayoutVars>
      </dgm:prSet>
      <dgm:spPr/>
    </dgm:pt>
    <dgm:pt modelId="{B9626459-5660-459A-8238-C0C6D14C2D15}" type="pres">
      <dgm:prSet presAssocID="{904B28AB-5229-4723-8FB5-D55945826E08}" presName="parTxOnlySpace" presStyleCnt="0"/>
      <dgm:spPr/>
    </dgm:pt>
    <dgm:pt modelId="{ED8D7960-59F8-4C97-B199-111BB65A8261}" type="pres">
      <dgm:prSet presAssocID="{15E98B9A-3AA6-43EC-AE7B-C6861B3B5DE5}" presName="parTxOnly" presStyleLbl="node1" presStyleIdx="2" presStyleCnt="5">
        <dgm:presLayoutVars>
          <dgm:chMax val="0"/>
          <dgm:chPref val="0"/>
          <dgm:bulletEnabled val="1"/>
        </dgm:presLayoutVars>
      </dgm:prSet>
      <dgm:spPr/>
    </dgm:pt>
    <dgm:pt modelId="{7668EBC4-CDF1-404E-AFFC-55B78D9426B8}" type="pres">
      <dgm:prSet presAssocID="{E1BD1246-42B4-4AF0-985C-2B389BF0F9A9}" presName="parTxOnlySpace" presStyleCnt="0"/>
      <dgm:spPr/>
    </dgm:pt>
    <dgm:pt modelId="{458E9514-0F14-4A00-B859-01931BAC534A}" type="pres">
      <dgm:prSet presAssocID="{7B47EE8A-998E-4154-B22F-B57B48654833}" presName="parTxOnly" presStyleLbl="node1" presStyleIdx="3" presStyleCnt="5">
        <dgm:presLayoutVars>
          <dgm:chMax val="0"/>
          <dgm:chPref val="0"/>
          <dgm:bulletEnabled val="1"/>
        </dgm:presLayoutVars>
      </dgm:prSet>
      <dgm:spPr/>
    </dgm:pt>
    <dgm:pt modelId="{C7497814-B5F5-440E-9C69-C17D924DF68E}" type="pres">
      <dgm:prSet presAssocID="{5F189DDE-0B0E-4515-84A5-1ACC00981EB9}" presName="parTxOnlySpace" presStyleCnt="0"/>
      <dgm:spPr/>
    </dgm:pt>
    <dgm:pt modelId="{FD325739-E6DF-48AE-A224-F4997F7229BA}" type="pres">
      <dgm:prSet presAssocID="{D49EF627-1508-4606-8C85-38F3C511BED1}" presName="parTxOnly" presStyleLbl="node1" presStyleIdx="4" presStyleCnt="5">
        <dgm:presLayoutVars>
          <dgm:chMax val="0"/>
          <dgm:chPref val="0"/>
          <dgm:bulletEnabled val="1"/>
        </dgm:presLayoutVars>
      </dgm:prSet>
      <dgm:spPr/>
    </dgm:pt>
  </dgm:ptLst>
  <dgm:cxnLst>
    <dgm:cxn modelId="{8880C406-12E2-4C6D-A221-0164255FEBE6}" type="presOf" srcId="{7B47EE8A-998E-4154-B22F-B57B48654833}" destId="{458E9514-0F14-4A00-B859-01931BAC534A}" srcOrd="0" destOrd="0" presId="urn:microsoft.com/office/officeart/2005/8/layout/chevron1"/>
    <dgm:cxn modelId="{392E7826-B1E3-4AF1-9F73-DB2AA4547348}" srcId="{6C984F33-14BC-4FD6-B21C-161F11B79B1E}" destId="{D49EF627-1508-4606-8C85-38F3C511BED1}" srcOrd="4" destOrd="0" parTransId="{CFADAFB3-CDA1-419D-9FA0-186D6A55493B}" sibTransId="{1E0A0444-5E89-43F5-9EBA-20702F42A73E}"/>
    <dgm:cxn modelId="{3FBF7E3E-35C6-4AE4-A96E-042AFAD55335}" type="presOf" srcId="{B63825F3-02F0-4F9D-8B12-F19BC310AB11}" destId="{27F281C1-321E-417E-B1AB-E42B1FADE876}" srcOrd="0" destOrd="0" presId="urn:microsoft.com/office/officeart/2005/8/layout/chevron1"/>
    <dgm:cxn modelId="{DED89641-C54D-42FE-BE7B-112AB3EEE666}" srcId="{6C984F33-14BC-4FD6-B21C-161F11B79B1E}" destId="{7B47EE8A-998E-4154-B22F-B57B48654833}" srcOrd="3" destOrd="0" parTransId="{D94B8481-F568-4BC9-841E-C4AA37B3E6BE}" sibTransId="{5F189DDE-0B0E-4515-84A5-1ACC00981EB9}"/>
    <dgm:cxn modelId="{7732D370-D311-4EB3-A9FE-5C3CE95886B6}" type="presOf" srcId="{D49EF627-1508-4606-8C85-38F3C511BED1}" destId="{FD325739-E6DF-48AE-A224-F4997F7229BA}" srcOrd="0" destOrd="0" presId="urn:microsoft.com/office/officeart/2005/8/layout/chevron1"/>
    <dgm:cxn modelId="{5C4FFD5A-3C20-42E9-92B9-E95DBDE4DA64}" srcId="{6C984F33-14BC-4FD6-B21C-161F11B79B1E}" destId="{15E98B9A-3AA6-43EC-AE7B-C6861B3B5DE5}" srcOrd="2" destOrd="0" parTransId="{FB5EFADE-8B99-4E69-A2B4-E644F3F62A5F}" sibTransId="{E1BD1246-42B4-4AF0-985C-2B389BF0F9A9}"/>
    <dgm:cxn modelId="{1E8B489B-C118-4645-A0D7-24E56763BB43}" type="presOf" srcId="{15E98B9A-3AA6-43EC-AE7B-C6861B3B5DE5}" destId="{ED8D7960-59F8-4C97-B199-111BB65A8261}" srcOrd="0" destOrd="0" presId="urn:microsoft.com/office/officeart/2005/8/layout/chevron1"/>
    <dgm:cxn modelId="{9D0B029C-68C0-4E28-A345-E983A06C63F6}" type="presOf" srcId="{DF96503B-B677-4FBA-A98C-A4188D88B134}" destId="{F6326C21-F665-40A9-8DFE-84250B86FF7F}" srcOrd="0" destOrd="0" presId="urn:microsoft.com/office/officeart/2005/8/layout/chevron1"/>
    <dgm:cxn modelId="{C2DEF6D4-7BCA-46BD-AFF6-EF3B712ACAB7}" srcId="{6C984F33-14BC-4FD6-B21C-161F11B79B1E}" destId="{B63825F3-02F0-4F9D-8B12-F19BC310AB11}" srcOrd="0" destOrd="0" parTransId="{35B3A400-1ACD-45EC-B71F-EEDBA7193F66}" sibTransId="{156BE390-629B-4E91-8774-5310F1760414}"/>
    <dgm:cxn modelId="{7B2356DC-4EEA-446E-B822-36F6287F5451}" type="presOf" srcId="{6C984F33-14BC-4FD6-B21C-161F11B79B1E}" destId="{F20B4672-FFDA-4A2F-A808-CA4943ADAAF0}" srcOrd="0" destOrd="0" presId="urn:microsoft.com/office/officeart/2005/8/layout/chevron1"/>
    <dgm:cxn modelId="{BA47A1F5-38D5-4BED-A914-D4903E43664A}" srcId="{6C984F33-14BC-4FD6-B21C-161F11B79B1E}" destId="{DF96503B-B677-4FBA-A98C-A4188D88B134}" srcOrd="1" destOrd="0" parTransId="{7669DCBA-4857-4CFE-848C-C939A6F4E4B9}" sibTransId="{904B28AB-5229-4723-8FB5-D55945826E08}"/>
    <dgm:cxn modelId="{3A8F320D-8931-4152-968B-567A8AC79C8D}" type="presParOf" srcId="{F20B4672-FFDA-4A2F-A808-CA4943ADAAF0}" destId="{27F281C1-321E-417E-B1AB-E42B1FADE876}" srcOrd="0" destOrd="0" presId="urn:microsoft.com/office/officeart/2005/8/layout/chevron1"/>
    <dgm:cxn modelId="{0FDFB44A-E289-41ED-8881-BC8A1DB3F24D}" type="presParOf" srcId="{F20B4672-FFDA-4A2F-A808-CA4943ADAAF0}" destId="{48F6C0F4-3808-482D-858A-F6DE3E1B4D70}" srcOrd="1" destOrd="0" presId="urn:microsoft.com/office/officeart/2005/8/layout/chevron1"/>
    <dgm:cxn modelId="{8C7EE3A5-4183-429C-B7E9-2EF0EEE2C135}" type="presParOf" srcId="{F20B4672-FFDA-4A2F-A808-CA4943ADAAF0}" destId="{F6326C21-F665-40A9-8DFE-84250B86FF7F}" srcOrd="2" destOrd="0" presId="urn:microsoft.com/office/officeart/2005/8/layout/chevron1"/>
    <dgm:cxn modelId="{E6CEE575-9DD7-4914-82EA-6EC37E3B936B}" type="presParOf" srcId="{F20B4672-FFDA-4A2F-A808-CA4943ADAAF0}" destId="{B9626459-5660-459A-8238-C0C6D14C2D15}" srcOrd="3" destOrd="0" presId="urn:microsoft.com/office/officeart/2005/8/layout/chevron1"/>
    <dgm:cxn modelId="{0E8114C0-CD36-4A23-B42D-53D7CF670556}" type="presParOf" srcId="{F20B4672-FFDA-4A2F-A808-CA4943ADAAF0}" destId="{ED8D7960-59F8-4C97-B199-111BB65A8261}" srcOrd="4" destOrd="0" presId="urn:microsoft.com/office/officeart/2005/8/layout/chevron1"/>
    <dgm:cxn modelId="{9FA23BEB-6836-40FF-8E93-989E9E07026C}" type="presParOf" srcId="{F20B4672-FFDA-4A2F-A808-CA4943ADAAF0}" destId="{7668EBC4-CDF1-404E-AFFC-55B78D9426B8}" srcOrd="5" destOrd="0" presId="urn:microsoft.com/office/officeart/2005/8/layout/chevron1"/>
    <dgm:cxn modelId="{6C06FD7E-5EF3-45F7-954E-4FC6C617C44A}" type="presParOf" srcId="{F20B4672-FFDA-4A2F-A808-CA4943ADAAF0}" destId="{458E9514-0F14-4A00-B859-01931BAC534A}" srcOrd="6" destOrd="0" presId="urn:microsoft.com/office/officeart/2005/8/layout/chevron1"/>
    <dgm:cxn modelId="{FCC02D36-3F86-43BD-9D5B-FC57627EBE56}" type="presParOf" srcId="{F20B4672-FFDA-4A2F-A808-CA4943ADAAF0}" destId="{C7497814-B5F5-440E-9C69-C17D924DF68E}" srcOrd="7" destOrd="0" presId="urn:microsoft.com/office/officeart/2005/8/layout/chevron1"/>
    <dgm:cxn modelId="{3D05622C-0B99-44F4-990B-1517E30CB850}" type="presParOf" srcId="{F20B4672-FFDA-4A2F-A808-CA4943ADAAF0}" destId="{FD325739-E6DF-48AE-A224-F4997F7229BA}"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281C1-321E-417E-B1AB-E42B1FADE876}">
      <dsp:nvSpPr>
        <dsp:cNvPr id="0" name=""/>
        <dsp:cNvSpPr/>
      </dsp:nvSpPr>
      <dsp:spPr>
        <a:xfrm>
          <a:off x="1687" y="383667"/>
          <a:ext cx="1502041" cy="60081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US" sz="1000" kern="1200" dirty="0"/>
            <a:t>Target Identification</a:t>
          </a:r>
        </a:p>
      </dsp:txBody>
      <dsp:txXfrm>
        <a:off x="302095" y="383667"/>
        <a:ext cx="901225" cy="600816"/>
      </dsp:txXfrm>
    </dsp:sp>
    <dsp:sp modelId="{F6326C21-F665-40A9-8DFE-84250B86FF7F}">
      <dsp:nvSpPr>
        <dsp:cNvPr id="0" name=""/>
        <dsp:cNvSpPr/>
      </dsp:nvSpPr>
      <dsp:spPr>
        <a:xfrm>
          <a:off x="1353525" y="383667"/>
          <a:ext cx="1502041" cy="60081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US" sz="1000" kern="1200" dirty="0"/>
            <a:t>Hit Identification</a:t>
          </a:r>
        </a:p>
      </dsp:txBody>
      <dsp:txXfrm>
        <a:off x="1653933" y="383667"/>
        <a:ext cx="901225" cy="600816"/>
      </dsp:txXfrm>
    </dsp:sp>
    <dsp:sp modelId="{ED8D7960-59F8-4C97-B199-111BB65A8261}">
      <dsp:nvSpPr>
        <dsp:cNvPr id="0" name=""/>
        <dsp:cNvSpPr/>
      </dsp:nvSpPr>
      <dsp:spPr>
        <a:xfrm>
          <a:off x="2705363" y="383667"/>
          <a:ext cx="1502041" cy="60081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US" sz="1000" kern="1200" dirty="0"/>
            <a:t>Lead optimization</a:t>
          </a:r>
        </a:p>
      </dsp:txBody>
      <dsp:txXfrm>
        <a:off x="3005771" y="383667"/>
        <a:ext cx="901225" cy="600816"/>
      </dsp:txXfrm>
    </dsp:sp>
    <dsp:sp modelId="{458E9514-0F14-4A00-B859-01931BAC534A}">
      <dsp:nvSpPr>
        <dsp:cNvPr id="0" name=""/>
        <dsp:cNvSpPr/>
      </dsp:nvSpPr>
      <dsp:spPr>
        <a:xfrm>
          <a:off x="4057200" y="383667"/>
          <a:ext cx="1502041" cy="60081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kern="1200" dirty="0"/>
            <a:t>Preclinical</a:t>
          </a:r>
        </a:p>
      </dsp:txBody>
      <dsp:txXfrm>
        <a:off x="4357608" y="383667"/>
        <a:ext cx="901225" cy="600816"/>
      </dsp:txXfrm>
    </dsp:sp>
    <dsp:sp modelId="{FD325739-E6DF-48AE-A224-F4997F7229BA}">
      <dsp:nvSpPr>
        <dsp:cNvPr id="0" name=""/>
        <dsp:cNvSpPr/>
      </dsp:nvSpPr>
      <dsp:spPr>
        <a:xfrm>
          <a:off x="5409038" y="383667"/>
          <a:ext cx="1502041" cy="60081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kern="1200" dirty="0"/>
            <a:t>Clinical</a:t>
          </a:r>
        </a:p>
      </dsp:txBody>
      <dsp:txXfrm>
        <a:off x="5709446" y="383667"/>
        <a:ext cx="901225" cy="60081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6B0D7E-D2B5-9493-1CBB-9B2B3C75A3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C2D699-92CA-2A3E-6AFA-5F2633147C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A66A7F-9E30-1945-AE3C-92589B98005C}" type="datetimeFigureOut">
              <a:rPr lang="en-US" smtClean="0"/>
              <a:t>6/2/2026</a:t>
            </a:fld>
            <a:endParaRPr lang="en-US"/>
          </a:p>
        </p:txBody>
      </p:sp>
      <p:sp>
        <p:nvSpPr>
          <p:cNvPr id="4" name="Footer Placeholder 3">
            <a:extLst>
              <a:ext uri="{FF2B5EF4-FFF2-40B4-BE49-F238E27FC236}">
                <a16:creationId xmlns:a16="http://schemas.microsoft.com/office/drawing/2014/main" id="{B993D489-41EF-3C6F-43D5-6BE5EE60FAB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3BB3F3-F5AF-B82A-35DA-D4640840E5E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EDC8DF-B5AA-FB49-AD6E-0F21A893D9E8}" type="slidenum">
              <a:rPr lang="en-US" smtClean="0"/>
              <a:t>‹#›</a:t>
            </a:fld>
            <a:endParaRPr lang="en-US"/>
          </a:p>
        </p:txBody>
      </p:sp>
    </p:spTree>
    <p:extLst>
      <p:ext uri="{BB962C8B-B14F-4D97-AF65-F5344CB8AC3E}">
        <p14:creationId xmlns:p14="http://schemas.microsoft.com/office/powerpoint/2010/main" val="42444297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7DBAED-E3D7-474E-976A-25022204C19B}" type="datetimeFigureOut">
              <a:rPr lang="en-US" smtClean="0"/>
              <a:t>5/31/2026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C25B8C-2150-3048-BCF3-4ECBCEE50C4A}" type="slidenum">
              <a:rPr lang="en-US" smtClean="0"/>
              <a:t>‹#›</a:t>
            </a:fld>
            <a:endParaRPr lang="en-US"/>
          </a:p>
        </p:txBody>
      </p:sp>
    </p:spTree>
    <p:extLst>
      <p:ext uri="{BB962C8B-B14F-4D97-AF65-F5344CB8AC3E}">
        <p14:creationId xmlns:p14="http://schemas.microsoft.com/office/powerpoint/2010/main" val="531842828"/>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F2C25B8C-2150-3048-BCF3-4ECBCEE50C4A}" type="slidenum">
              <a:rPr lang="en-US" smtClean="0"/>
              <a:t>1</a:t>
            </a:fld>
            <a:endParaRPr lang="en-US"/>
          </a:p>
        </p:txBody>
      </p:sp>
    </p:spTree>
    <p:extLst>
      <p:ext uri="{BB962C8B-B14F-4D97-AF65-F5344CB8AC3E}">
        <p14:creationId xmlns:p14="http://schemas.microsoft.com/office/powerpoint/2010/main" val="2390869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yrs later – this initial gentle wave has become a </a:t>
            </a:r>
            <a:r>
              <a:rPr lang="en-US" dirty="0" err="1"/>
              <a:t>tsumani</a:t>
            </a:r>
            <a:r>
              <a:rPr lang="en-US" dirty="0"/>
              <a:t> </a:t>
            </a:r>
          </a:p>
          <a:p>
            <a:r>
              <a:rPr lang="en-US" dirty="0"/>
              <a:t>Hospital data -&gt; RWD; devices generating DH; imaging modalities; sequencing has become possible not only for bulk, but single cell, spatial </a:t>
            </a:r>
          </a:p>
          <a:p>
            <a:r>
              <a:rPr lang="en-US" dirty="0"/>
              <a:t>Increasing resolution in terms of not only what are measured, but over space and time  </a:t>
            </a:r>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F2C25B8C-2150-3048-BCF3-4ECBCEE50C4A}" type="slidenum">
              <a:rPr lang="en-US" smtClean="0"/>
              <a:t>2</a:t>
            </a:fld>
            <a:endParaRPr lang="en-US"/>
          </a:p>
        </p:txBody>
      </p:sp>
    </p:spTree>
    <p:extLst>
      <p:ext uri="{BB962C8B-B14F-4D97-AF65-F5344CB8AC3E}">
        <p14:creationId xmlns:p14="http://schemas.microsoft.com/office/powerpoint/2010/main" val="299081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19E8A-3FFE-A37B-D985-B1C27C4B41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8FE449-96B4-1ED3-3650-8A10119861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E6EF23-7BBA-D544-DA13-4925454D59BF}"/>
              </a:ext>
            </a:extLst>
          </p:cNvPr>
          <p:cNvSpPr>
            <a:spLocks noGrp="1"/>
          </p:cNvSpPr>
          <p:nvPr>
            <p:ph type="body" idx="1"/>
          </p:nvPr>
        </p:nvSpPr>
        <p:spPr/>
        <p:txBody>
          <a:bodyPr/>
          <a:lstStyle/>
          <a:p>
            <a:r>
              <a:rPr lang="en-US" dirty="0"/>
              <a:t>Is the current </a:t>
            </a:r>
            <a:r>
              <a:rPr lang="en-US" dirty="0" err="1"/>
              <a:t>PMx</a:t>
            </a:r>
            <a:r>
              <a:rPr lang="en-US" dirty="0"/>
              <a:t> discipline ready to take on the convergence of the oncoming waves? </a:t>
            </a:r>
          </a:p>
          <a:p>
            <a:r>
              <a:rPr lang="en-US" dirty="0"/>
              <a:t>I’d argue further developments are needed, along the following 3 areas:</a:t>
            </a:r>
          </a:p>
          <a:p>
            <a:pPr marL="171450" indent="-171450">
              <a:buFont typeface="Arial" panose="020B0604020202020204" pitchFamily="34" charset="0"/>
              <a:buChar char="•"/>
            </a:pPr>
            <a:r>
              <a:rPr lang="en-US" dirty="0"/>
              <a:t>Extend language – having human created </a:t>
            </a:r>
            <a:r>
              <a:rPr lang="en-US" dirty="0" err="1"/>
              <a:t>eqns</a:t>
            </a:r>
            <a:r>
              <a:rPr lang="en-US" dirty="0"/>
              <a:t> </a:t>
            </a:r>
            <a:r>
              <a:rPr lang="en-US" dirty="0" err="1"/>
              <a:t>tha</a:t>
            </a:r>
            <a:r>
              <a:rPr lang="en-US" dirty="0"/>
              <a:t> are static will no longer be sufficient; new formalisms that are able to learn for themselves </a:t>
            </a:r>
          </a:p>
          <a:p>
            <a:pPr marL="171450" indent="-171450">
              <a:buFont typeface="Arial" panose="020B0604020202020204" pitchFamily="34" charset="0"/>
              <a:buChar char="•"/>
            </a:pPr>
            <a:r>
              <a:rPr lang="en-US" dirty="0"/>
              <a:t>Generalize concepts – PD is no longer a single number; it may be an image, multi-omics; just like we don’t refer to particular pixels in an image to make sense of the whole picture, so we shouldn’t expect single gene expressions to provide much utility. The data may make more sense in a lower dimensional space that the AI model learns to represent it. </a:t>
            </a:r>
          </a:p>
          <a:p>
            <a:pPr marL="171450" indent="-171450">
              <a:buFont typeface="Arial" panose="020B0604020202020204" pitchFamily="34" charset="0"/>
              <a:buChar char="•"/>
            </a:pPr>
            <a:r>
              <a:rPr lang="en-US" dirty="0"/>
              <a:t>We need thought partners – rather than AI as tool, help us co-create  </a:t>
            </a:r>
          </a:p>
        </p:txBody>
      </p:sp>
      <p:sp>
        <p:nvSpPr>
          <p:cNvPr id="4" name="Footer Placeholder 3">
            <a:extLst>
              <a:ext uri="{FF2B5EF4-FFF2-40B4-BE49-F238E27FC236}">
                <a16:creationId xmlns:a16="http://schemas.microsoft.com/office/drawing/2014/main" id="{C26C48D8-1B79-33F7-9563-0158E7D0C80A}"/>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0A399494-80F8-71DD-65C0-F53312ACB4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25B8C-2150-3048-BCF3-4ECBCEE50C4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72712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E6D29-F225-FB78-DD05-F92AC4B78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069F04-23E1-EB75-5D9F-0FABEB508F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3596C4-9DCC-9593-0B6B-6DD67CC6398E}"/>
              </a:ext>
            </a:extLst>
          </p:cNvPr>
          <p:cNvSpPr>
            <a:spLocks noGrp="1"/>
          </p:cNvSpPr>
          <p:nvPr>
            <p:ph type="body" idx="1"/>
          </p:nvPr>
        </p:nvSpPr>
        <p:spPr/>
        <p:txBody>
          <a:bodyPr/>
          <a:lstStyle/>
          <a:p>
            <a:r>
              <a:rPr lang="en-US" dirty="0"/>
              <a:t>In this program, we aim to – </a:t>
            </a:r>
          </a:p>
          <a:p>
            <a:r>
              <a:rPr lang="en-US" dirty="0"/>
              <a:t>This involves using computational models to guide the design, optimization and selection of drug candidates  - often, iteratively</a:t>
            </a:r>
          </a:p>
          <a:p>
            <a:r>
              <a:rPr lang="en-US" dirty="0"/>
              <a:t>From target to clinic: forward translation</a:t>
            </a:r>
          </a:p>
          <a:p>
            <a:endParaRPr lang="en-US" dirty="0"/>
          </a:p>
          <a:p>
            <a:r>
              <a:rPr lang="en-US" dirty="0"/>
              <a:t>But importantly - also the reverse: given the drug candidates that have made it through clinical trials, how to find the next generation of therapies – in face of competition?  </a:t>
            </a:r>
          </a:p>
        </p:txBody>
      </p:sp>
      <p:sp>
        <p:nvSpPr>
          <p:cNvPr id="4" name="Footer Placeholder 3">
            <a:extLst>
              <a:ext uri="{FF2B5EF4-FFF2-40B4-BE49-F238E27FC236}">
                <a16:creationId xmlns:a16="http://schemas.microsoft.com/office/drawing/2014/main" id="{78307133-4DC6-77DF-0EE9-225486ACAF59}"/>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C3E7CD69-E6A7-B7AB-E4AC-5F16833884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25B8C-2150-3048-BCF3-4ECBCEE50C4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66283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08BF7-C9D0-50BA-97F1-B529995640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515CAC-5877-D80C-6462-15EA5E802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72A90F-B87E-86AC-5531-FBE266CD25F1}"/>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17B05E67-81B4-2F0C-6279-5B1FE17296DB}"/>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C6FE0DF0-EFE6-E7F8-96A3-0F700EC1358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25B8C-2150-3048-BCF3-4ECBCEE50C4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51587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F2C25B8C-2150-3048-BCF3-4ECBCEE50C4A}" type="slidenum">
              <a:rPr lang="en-US" smtClean="0"/>
              <a:t>13</a:t>
            </a:fld>
            <a:endParaRPr lang="en-US"/>
          </a:p>
        </p:txBody>
      </p:sp>
    </p:spTree>
    <p:extLst>
      <p:ext uri="{BB962C8B-B14F-4D97-AF65-F5344CB8AC3E}">
        <p14:creationId xmlns:p14="http://schemas.microsoft.com/office/powerpoint/2010/main" val="2920785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31B6-F379-9D35-6F11-ECB1EBAFA6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19D92F-AF09-6A57-1349-70C07F061F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3B75A-F5B0-6B80-DFE5-2A5843246649}"/>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65755514-2E49-0B5B-1674-B91ACBB920A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66E6E4E5-C7D4-8D38-8056-9D66D7DEB42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25B8C-2150-3048-BCF3-4ECBCEE50C4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2071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91435-39CC-7C14-9F6B-F7B0DF6EB1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857513-F732-C986-7142-2D7750048E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BEBF58-954B-80EB-0CD8-2D7E0EE60DBE}"/>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C4E9651B-DFBA-E6F0-12CE-7A4213D7C961}"/>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C2AFAD75-25E2-1D18-CB56-906930E5327C}"/>
              </a:ext>
            </a:extLst>
          </p:cNvPr>
          <p:cNvSpPr>
            <a:spLocks noGrp="1"/>
          </p:cNvSpPr>
          <p:nvPr>
            <p:ph type="sldNum" sz="quarter" idx="5"/>
          </p:nvPr>
        </p:nvSpPr>
        <p:spPr/>
        <p:txBody>
          <a:bodyPr/>
          <a:lstStyle/>
          <a:p>
            <a:fld id="{F2C25B8C-2150-3048-BCF3-4ECBCEE50C4A}" type="slidenum">
              <a:rPr lang="en-US" smtClean="0"/>
              <a:t>19</a:t>
            </a:fld>
            <a:endParaRPr lang="en-US"/>
          </a:p>
        </p:txBody>
      </p:sp>
    </p:spTree>
    <p:extLst>
      <p:ext uri="{BB962C8B-B14F-4D97-AF65-F5344CB8AC3E}">
        <p14:creationId xmlns:p14="http://schemas.microsoft.com/office/powerpoint/2010/main" val="2702661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C70C-601C-8345-454B-A0B71A378B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1405BB-E96E-BA7D-62CB-718B70FC04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40497F-1AAE-68F7-05B8-517143E1DA8F}"/>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8197D28B-E860-B38C-F49B-A1D8320D30BE}"/>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B2AFB149-4614-1F92-89D0-8B06DA3284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25B8C-2150-3048-BCF3-4ECBCEE50C4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46214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a:extLst>
              <a:ext uri="{FF2B5EF4-FFF2-40B4-BE49-F238E27FC236}">
                <a16:creationId xmlns:a16="http://schemas.microsoft.com/office/drawing/2014/main" id="{31E1A3F8-330C-CA87-F88F-8DEE4648AB86}"/>
              </a:ext>
            </a:extLst>
          </p:cNvPr>
          <p:cNvPicPr>
            <a:picLocks noChangeAspect="1"/>
          </p:cNvPicPr>
          <p:nvPr userDrawn="1"/>
        </p:nvPicPr>
        <p:blipFill>
          <a:blip r:embed="rId2"/>
          <a:srcRect/>
          <a:stretch/>
        </p:blipFill>
        <p:spPr>
          <a:xfrm>
            <a:off x="79122" y="190220"/>
            <a:ext cx="225442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86363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hq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1015931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522767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052832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29604336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99667411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880926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165403365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US"/>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98859239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69889617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7027997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2" name="Picture 1">
            <a:extLst>
              <a:ext uri="{FF2B5EF4-FFF2-40B4-BE49-F238E27FC236}">
                <a16:creationId xmlns:a16="http://schemas.microsoft.com/office/drawing/2014/main" id="{D5C02DCA-84F8-120B-E7DF-7A1B4B476C17}"/>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385536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62312955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3270330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4422517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58020060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8908199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64779537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54560697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14202652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391661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a:extLst>
              <a:ext uri="{FF2B5EF4-FFF2-40B4-BE49-F238E27FC236}">
                <a16:creationId xmlns:a16="http://schemas.microsoft.com/office/drawing/2014/main" id="{BBD06E4F-B809-9935-5E6C-F7313C197B80}"/>
              </a:ext>
            </a:extLst>
          </p:cNvPr>
          <p:cNvPicPr>
            <a:picLocks noChangeAspect="1"/>
          </p:cNvPicPr>
          <p:nvPr userDrawn="1"/>
        </p:nvPicPr>
        <p:blipFill>
          <a:blip r:embed="rId5"/>
          <a:srcRect/>
          <a:stretch/>
        </p:blipFill>
        <p:spPr>
          <a:xfrm>
            <a:off x="4741810" y="810127"/>
            <a:ext cx="2837397"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4003180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2" name="Picture 1">
            <a:extLst>
              <a:ext uri="{FF2B5EF4-FFF2-40B4-BE49-F238E27FC236}">
                <a16:creationId xmlns:a16="http://schemas.microsoft.com/office/drawing/2014/main" id="{3BB8E7DB-79FC-5CE2-3BBD-579B08FD8A15}"/>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39185072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a:extLst>
              <a:ext uri="{FF2B5EF4-FFF2-40B4-BE49-F238E27FC236}">
                <a16:creationId xmlns:a16="http://schemas.microsoft.com/office/drawing/2014/main" id="{15876BC4-3AB6-8877-6904-D334624D817A}"/>
              </a:ext>
            </a:extLst>
          </p:cNvPr>
          <p:cNvPicPr>
            <a:picLocks noChangeAspect="1"/>
          </p:cNvPicPr>
          <p:nvPr userDrawn="1"/>
        </p:nvPicPr>
        <p:blipFill>
          <a:blip r:embed="rId5"/>
          <a:srcRect/>
          <a:stretch/>
        </p:blipFill>
        <p:spPr>
          <a:xfrm>
            <a:off x="4741808" y="818782"/>
            <a:ext cx="2837397"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16580025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 Click icon to insert image</a:t>
            </a:r>
          </a:p>
        </p:txBody>
      </p:sp>
      <p:pic>
        <p:nvPicPr>
          <p:cNvPr id="5" name="Picture 4">
            <a:extLst>
              <a:ext uri="{FF2B5EF4-FFF2-40B4-BE49-F238E27FC236}">
                <a16:creationId xmlns:a16="http://schemas.microsoft.com/office/drawing/2014/main" id="{31E1A3F8-330C-CA87-F88F-8DEE4648AB86}"/>
              </a:ext>
            </a:extLst>
          </p:cNvPr>
          <p:cNvPicPr>
            <a:picLocks noChangeAspect="1"/>
          </p:cNvPicPr>
          <p:nvPr userDrawn="1"/>
        </p:nvPicPr>
        <p:blipFill>
          <a:blip r:embed="rId2"/>
          <a:srcRect/>
          <a:stretch/>
        </p:blipFill>
        <p:spPr>
          <a:xfrm>
            <a:off x="79122" y="190220"/>
            <a:ext cx="225442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spTree>
    <p:extLst>
      <p:ext uri="{BB962C8B-B14F-4D97-AF65-F5344CB8AC3E}">
        <p14:creationId xmlns:p14="http://schemas.microsoft.com/office/powerpoint/2010/main" val="4642413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2" name="Picture 1">
            <a:extLst>
              <a:ext uri="{FF2B5EF4-FFF2-40B4-BE49-F238E27FC236}">
                <a16:creationId xmlns:a16="http://schemas.microsoft.com/office/drawing/2014/main" id="{D5C02DCA-84F8-120B-E7DF-7A1B4B476C17}"/>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5222505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2" name="Picture 1">
            <a:extLst>
              <a:ext uri="{FF2B5EF4-FFF2-40B4-BE49-F238E27FC236}">
                <a16:creationId xmlns:a16="http://schemas.microsoft.com/office/drawing/2014/main" id="{3BB8E7DB-79FC-5CE2-3BBD-579B08FD8A15}"/>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5740227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2" name="Picture 1">
            <a:extLst>
              <a:ext uri="{FF2B5EF4-FFF2-40B4-BE49-F238E27FC236}">
                <a16:creationId xmlns:a16="http://schemas.microsoft.com/office/drawing/2014/main" id="{A08D21EE-7C42-8B98-B454-1A17ACB4CFD1}"/>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7588299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2" name="Picture 1">
            <a:extLst>
              <a:ext uri="{FF2B5EF4-FFF2-40B4-BE49-F238E27FC236}">
                <a16:creationId xmlns:a16="http://schemas.microsoft.com/office/drawing/2014/main" id="{2B04FE1C-88D0-E7A4-660A-EAF7A1F6CA2F}"/>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5708288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r>
              <a:rPr lang="en-US"/>
              <a:t>Click icon to add picture</a:t>
            </a:r>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2" name="Picture 1">
            <a:extLst>
              <a:ext uri="{FF2B5EF4-FFF2-40B4-BE49-F238E27FC236}">
                <a16:creationId xmlns:a16="http://schemas.microsoft.com/office/drawing/2014/main" id="{27E4B401-ADBF-DECA-C23B-1240EE8DAAB0}"/>
              </a:ext>
            </a:extLst>
          </p:cNvPr>
          <p:cNvPicPr>
            <a:picLocks noChangeAspect="1"/>
          </p:cNvPicPr>
          <p:nvPr userDrawn="1"/>
        </p:nvPicPr>
        <p:blipFill>
          <a:blip r:embed="rId2"/>
          <a:srcRect/>
          <a:stretch/>
        </p:blipFill>
        <p:spPr>
          <a:xfrm>
            <a:off x="79122" y="190220"/>
            <a:ext cx="2254427" cy="1175210"/>
          </a:xfrm>
          <a:prstGeom prst="rect">
            <a:avLst/>
          </a:prstGeom>
        </p:spPr>
      </p:pic>
    </p:spTree>
    <p:extLst>
      <p:ext uri="{BB962C8B-B14F-4D97-AF65-F5344CB8AC3E}">
        <p14:creationId xmlns:p14="http://schemas.microsoft.com/office/powerpoint/2010/main" val="14486295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5" name="Picture 4">
            <a:extLst>
              <a:ext uri="{FF2B5EF4-FFF2-40B4-BE49-F238E27FC236}">
                <a16:creationId xmlns:a16="http://schemas.microsoft.com/office/drawing/2014/main" id="{90C9C4A5-0667-C3B7-886F-42C36B911310}"/>
              </a:ext>
            </a:extLst>
          </p:cNvPr>
          <p:cNvPicPr>
            <a:picLocks noChangeAspect="1"/>
          </p:cNvPicPr>
          <p:nvPr userDrawn="1"/>
        </p:nvPicPr>
        <p:blipFill>
          <a:blip r:embed="rId3"/>
          <a:srcRect/>
          <a:stretch/>
        </p:blipFill>
        <p:spPr>
          <a:xfrm>
            <a:off x="79122" y="190220"/>
            <a:ext cx="2254427" cy="1175210"/>
          </a:xfrm>
          <a:prstGeom prst="rect">
            <a:avLst/>
          </a:prstGeom>
        </p:spPr>
      </p:pic>
    </p:spTree>
    <p:extLst>
      <p:ext uri="{BB962C8B-B14F-4D97-AF65-F5344CB8AC3E}">
        <p14:creationId xmlns:p14="http://schemas.microsoft.com/office/powerpoint/2010/main" val="8698867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a:t>Name of presenter </a:t>
            </a:r>
            <a:r>
              <a:rPr lang="en-US" sz="1600" b="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pic>
        <p:nvPicPr>
          <p:cNvPr id="8" name="Picture 7">
            <a:extLst>
              <a:ext uri="{FF2B5EF4-FFF2-40B4-BE49-F238E27FC236}">
                <a16:creationId xmlns:a16="http://schemas.microsoft.com/office/drawing/2014/main" id="{797F4840-18C1-DBBB-400E-04AE2D558013}"/>
              </a:ext>
            </a:extLst>
          </p:cNvPr>
          <p:cNvPicPr>
            <a:picLocks noChangeAspect="1"/>
          </p:cNvPicPr>
          <p:nvPr userDrawn="1"/>
        </p:nvPicPr>
        <p:blipFill>
          <a:blip r:embed="rId3"/>
          <a:srcRect/>
          <a:stretch/>
        </p:blipFill>
        <p:spPr>
          <a:xfrm>
            <a:off x="79122" y="190220"/>
            <a:ext cx="2254427" cy="1175210"/>
          </a:xfrm>
          <a:prstGeom prst="rect">
            <a:avLst/>
          </a:prstGeom>
        </p:spPr>
      </p:pic>
    </p:spTree>
    <p:extLst>
      <p:ext uri="{BB962C8B-B14F-4D97-AF65-F5344CB8AC3E}">
        <p14:creationId xmlns:p14="http://schemas.microsoft.com/office/powerpoint/2010/main" val="27424030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hq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a:t>DIVIDER: OPEN SANS, BOLD, 36pt, </a:t>
            </a:r>
            <a:br>
              <a:rPr lang="en-US"/>
            </a:br>
            <a:r>
              <a:rPr lang="en-US"/>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113433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2" name="Picture 1">
            <a:extLst>
              <a:ext uri="{FF2B5EF4-FFF2-40B4-BE49-F238E27FC236}">
                <a16:creationId xmlns:a16="http://schemas.microsoft.com/office/drawing/2014/main" id="{A08D21EE-7C42-8B98-B454-1A17ACB4CFD1}"/>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8951515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hq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a:t>DIVIDER: OPEN SANS, BOLD, 36pt, </a:t>
            </a:r>
            <a:br>
              <a:rPr lang="en-US"/>
            </a:br>
            <a:r>
              <a:rPr lang="en-US"/>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10447587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a:t>DIVIDER: OPEN SANS, BOLD, 36pt, </a:t>
            </a:r>
            <a:br>
              <a:rPr lang="en-US"/>
            </a:br>
            <a:r>
              <a:rPr lang="en-US"/>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36726083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a:t>DIVIDER: OPEN SANS, BOLD, 36pt, </a:t>
            </a:r>
            <a:br>
              <a:rPr lang="en-US"/>
            </a:br>
            <a:r>
              <a:rPr lang="en-US"/>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16013425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Table of Contents - Open Sans, bold 28pt, left align</a:t>
            </a:r>
            <a:endParaRPr lang="en-US"/>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71785267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170 words</a:t>
            </a:r>
            <a:endParaRPr lang="en-SG" b="0" i="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1 – Paragraph: Open Sans, bold 28pt, left align</a:t>
            </a:r>
            <a:endParaRPr lang="en-US"/>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293632473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2 – Image: Open Sans, bold 28pt, left align</a:t>
            </a:r>
            <a:endParaRPr lang="en-US"/>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icon to add picture</a:t>
            </a:r>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09961951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3 – Image with Text: Open Sans, bold 28pt, left align</a:t>
            </a:r>
            <a:endParaRPr lang="en-US"/>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288553574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4 – Table: Open Sans, bold 28pt, left align</a:t>
            </a:r>
            <a:endParaRPr lang="en-US"/>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US"/>
              <a:t>Click icon to add table</a:t>
            </a:r>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8402552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5 – Image Chart: Open Sans, bold 28pt, left align</a:t>
            </a:r>
            <a:endParaRPr lang="en-US"/>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15 words</a:t>
            </a:r>
            <a:endParaRPr lang="en-SG"/>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15 words</a:t>
            </a:r>
            <a:endParaRPr lang="en-SG"/>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15 words</a:t>
            </a:r>
            <a:endParaRPr lang="en-SG"/>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15 words</a:t>
            </a:r>
            <a:endParaRPr lang="en-SG"/>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26751695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Content 6 – Empty: Open Sans, bold 28pt, left align</a:t>
            </a:r>
            <a:endParaRPr lang="en-US"/>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61013536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2" name="Picture 1">
            <a:extLst>
              <a:ext uri="{FF2B5EF4-FFF2-40B4-BE49-F238E27FC236}">
                <a16:creationId xmlns:a16="http://schemas.microsoft.com/office/drawing/2014/main" id="{2B04FE1C-88D0-E7A4-660A-EAF7A1F6CA2F}"/>
              </a:ext>
            </a:extLst>
          </p:cNvPr>
          <p:cNvPicPr>
            <a:picLocks noChangeAspect="1"/>
          </p:cNvPicPr>
          <p:nvPr userDrawn="1"/>
        </p:nvPicPr>
        <p:blipFill>
          <a:blip r:embed="rId3"/>
          <a:srcRect/>
          <a:stretch/>
        </p:blipFill>
        <p:spPr>
          <a:xfrm>
            <a:off x="79122" y="190220"/>
            <a:ext cx="2254427" cy="1175211"/>
          </a:xfrm>
          <a:prstGeom prst="rect">
            <a:avLst/>
          </a:prstGeom>
        </p:spPr>
      </p:pic>
    </p:spTree>
    <p:extLst>
      <p:ext uri="{BB962C8B-B14F-4D97-AF65-F5344CB8AC3E}">
        <p14:creationId xmlns:p14="http://schemas.microsoft.com/office/powerpoint/2010/main" val="11475341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CONTENT 6A – BIG IDEA: OPEN SANS, BOLD 36, LEFT ALIGN</a:t>
            </a:r>
            <a:endParaRPr lang="en-US"/>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a:t>Sub-title: Open Sans, regular 24pt, left align, </a:t>
            </a:r>
            <a:br>
              <a:rPr lang="en-GB"/>
            </a:br>
            <a:r>
              <a:rPr lang="en-GB"/>
              <a:t>maximum 30 words</a:t>
            </a:r>
            <a:endParaRPr lang="en-US"/>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23095821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a:t>Background</a:t>
            </a:r>
            <a:endParaRPr lang="en-US"/>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CONTENT 6B  – IMAGE &amp; BIG IDEA SHOUT-OUT</a:t>
            </a:r>
            <a:endParaRPr lang="en-US"/>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a:t>Sub-title: Open Sans, regular 20pt, left align, maximum 30 words</a:t>
            </a:r>
            <a:endParaRPr lang="en-US"/>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6661755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a:t>Background</a:t>
            </a:r>
            <a:endParaRPr lang="en-US"/>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CONTENT 6C  – IMAGE &amp; BIG IDEA SHOUT-OUT</a:t>
            </a:r>
            <a:endParaRPr lang="en-US"/>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a:t>Sub-title: Open Sans, regular 20pt, left align, maximum 30 words</a:t>
            </a:r>
            <a:endParaRPr lang="en-US"/>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8122944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123,456,789</a:t>
            </a:r>
            <a:endParaRPr lang="en-US"/>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Figures – Key Data: Open Sans, bold 28pt, left align</a:t>
            </a:r>
            <a:endParaRPr lang="en-US"/>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17342278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60 words</a:t>
            </a:r>
            <a:endParaRPr lang="en-SG"/>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2 Columns (Icons): Open Sans, bold 28pt, left align</a:t>
            </a:r>
            <a:endParaRPr lang="en-US"/>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a:solidFill>
                  <a:srgbClr val="000000"/>
                </a:solidFill>
                <a:effectLst/>
                <a:latin typeface="Open Sans" panose="020B0606030504020204" pitchFamily="34" charset="0"/>
              </a:rPr>
              <a:t>Paragraph: Open Sans, regular 20pt, left align, maximum 60 words</a:t>
            </a:r>
            <a:endParaRPr lang="en-SG"/>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17330530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3 Columns (Icons): Open Sans, bold 28pt, left align</a:t>
            </a:r>
            <a:endParaRPr lang="en-US"/>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34631448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a:solidFill>
                  <a:srgbClr val="000000"/>
                </a:solidFill>
                <a:effectLst/>
                <a:latin typeface="Open Sans" panose="020B0606030504020204" pitchFamily="34" charset="0"/>
              </a:rPr>
              <a:t>Paragraph: Open Sans, regular 16pt, left align, maximum 170 words</a:t>
            </a:r>
            <a:endParaRPr lang="en-SG"/>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Profile – Individual: Open Sans, bold 28pt, left align</a:t>
            </a:r>
            <a:endParaRPr lang="en-US"/>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6722188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Profile – Team: Open Sans, bold 28pt, left align</a:t>
            </a:r>
            <a:endParaRPr lang="en-US"/>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a:solidFill>
                  <a:srgbClr val="000000"/>
                </a:solidFill>
                <a:effectLst/>
                <a:latin typeface="Open Sans" panose="020B0606030504020204" pitchFamily="34" charset="0"/>
              </a:rPr>
              <a:t>Short Introduction: Open Sans, regular 16pt, left align, maximum 20 words</a:t>
            </a:r>
            <a:endParaRPr lang="en-SG"/>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a:solidFill>
                  <a:srgbClr val="000000"/>
                </a:solidFill>
                <a:effectLst/>
                <a:latin typeface="Open Sans" panose="020B0606030504020204" pitchFamily="34" charset="0"/>
              </a:rPr>
              <a:t>Short Introduction: Open Sans, regular 16pt, left align, maximum 20 words</a:t>
            </a:r>
            <a:endParaRPr lang="en-SG"/>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115868756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Contact Us: Open Sans, bold 28pt</a:t>
            </a:r>
            <a:endParaRPr lang="en-US"/>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Source/Reference:</a:t>
            </a:r>
          </a:p>
        </p:txBody>
      </p:sp>
    </p:spTree>
    <p:extLst>
      <p:ext uri="{BB962C8B-B14F-4D97-AF65-F5344CB8AC3E}">
        <p14:creationId xmlns:p14="http://schemas.microsoft.com/office/powerpoint/2010/main" val="3618071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a:t>For more information, visit </a:t>
            </a:r>
            <a:r>
              <a:rPr lang="en-GB" err="1"/>
              <a:t>www.a-star.edu.sg</a:t>
            </a:r>
            <a:endParaRPr lang="en-GB"/>
          </a:p>
        </p:txBody>
      </p:sp>
      <p:pic>
        <p:nvPicPr>
          <p:cNvPr id="17" name="Picture 16">
            <a:extLst>
              <a:ext uri="{FF2B5EF4-FFF2-40B4-BE49-F238E27FC236}">
                <a16:creationId xmlns:a16="http://schemas.microsoft.com/office/drawing/2014/main" id="{BBD06E4F-B809-9935-5E6C-F7313C197B80}"/>
              </a:ext>
            </a:extLst>
          </p:cNvPr>
          <p:cNvPicPr>
            <a:picLocks noChangeAspect="1"/>
          </p:cNvPicPr>
          <p:nvPr userDrawn="1"/>
        </p:nvPicPr>
        <p:blipFill>
          <a:blip r:embed="rId5"/>
          <a:srcRect/>
          <a:stretch/>
        </p:blipFill>
        <p:spPr>
          <a:xfrm>
            <a:off x="4741810" y="810127"/>
            <a:ext cx="2837397"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a:solidFill>
                  <a:schemeClr val="bg1"/>
                </a:solidFill>
                <a:latin typeface="+mj-lt"/>
              </a:rPr>
              <a:t>THANK YOU</a:t>
            </a:r>
            <a:endParaRPr lang="en-SG" sz="4600" b="1">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a:solidFill>
                  <a:schemeClr val="bg1"/>
                </a:solidFill>
                <a:effectLst/>
              </a:rPr>
              <a:t>ASTAR-SG</a:t>
            </a:r>
            <a:endParaRPr lang="en-SG" sz="160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208732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r>
              <a:rPr lang="en-US"/>
              <a:t>Click icon to add picture</a:t>
            </a:r>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2" name="Picture 1">
            <a:extLst>
              <a:ext uri="{FF2B5EF4-FFF2-40B4-BE49-F238E27FC236}">
                <a16:creationId xmlns:a16="http://schemas.microsoft.com/office/drawing/2014/main" id="{27E4B401-ADBF-DECA-C23B-1240EE8DAAB0}"/>
              </a:ext>
            </a:extLst>
          </p:cNvPr>
          <p:cNvPicPr>
            <a:picLocks noChangeAspect="1"/>
          </p:cNvPicPr>
          <p:nvPr userDrawn="1"/>
        </p:nvPicPr>
        <p:blipFill>
          <a:blip r:embed="rId2"/>
          <a:srcRect/>
          <a:stretch/>
        </p:blipFill>
        <p:spPr>
          <a:xfrm>
            <a:off x="79122" y="190220"/>
            <a:ext cx="2254427" cy="1175210"/>
          </a:xfrm>
          <a:prstGeom prst="rect">
            <a:avLst/>
          </a:prstGeom>
        </p:spPr>
      </p:pic>
    </p:spTree>
    <p:extLst>
      <p:ext uri="{BB962C8B-B14F-4D97-AF65-F5344CB8AC3E}">
        <p14:creationId xmlns:p14="http://schemas.microsoft.com/office/powerpoint/2010/main" val="36137677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a:solidFill>
                  <a:schemeClr val="accent1"/>
                </a:solidFill>
                <a:effectLst/>
              </a:rPr>
              <a:t>ASTAR-SG</a:t>
            </a:r>
            <a:endParaRPr lang="en-SG" sz="160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a:t>For more information, visit </a:t>
            </a:r>
            <a:r>
              <a:rPr lang="en-GB" err="1"/>
              <a:t>www.a-star.edu.sg</a:t>
            </a:r>
            <a:endParaRPr lang="en-GB"/>
          </a:p>
        </p:txBody>
      </p:sp>
      <p:pic>
        <p:nvPicPr>
          <p:cNvPr id="29" name="Picture 28">
            <a:extLst>
              <a:ext uri="{FF2B5EF4-FFF2-40B4-BE49-F238E27FC236}">
                <a16:creationId xmlns:a16="http://schemas.microsoft.com/office/drawing/2014/main" id="{15876BC4-3AB6-8877-6904-D334624D817A}"/>
              </a:ext>
            </a:extLst>
          </p:cNvPr>
          <p:cNvPicPr>
            <a:picLocks noChangeAspect="1"/>
          </p:cNvPicPr>
          <p:nvPr userDrawn="1"/>
        </p:nvPicPr>
        <p:blipFill>
          <a:blip r:embed="rId5"/>
          <a:srcRect/>
          <a:stretch/>
        </p:blipFill>
        <p:spPr>
          <a:xfrm>
            <a:off x="4741808" y="818782"/>
            <a:ext cx="2837397"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a:solidFill>
                  <a:schemeClr val="accent1"/>
                </a:solidFill>
              </a:rPr>
              <a:t>THANK YOU</a:t>
            </a:r>
            <a:endParaRPr lang="en-SG" sz="4600" b="1">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(Security / Sensitivity) Classification</a:t>
            </a:r>
          </a:p>
        </p:txBody>
      </p:sp>
    </p:spTree>
    <p:extLst>
      <p:ext uri="{BB962C8B-B14F-4D97-AF65-F5344CB8AC3E}">
        <p14:creationId xmlns:p14="http://schemas.microsoft.com/office/powerpoint/2010/main" val="93115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5" name="Picture 4">
            <a:extLst>
              <a:ext uri="{FF2B5EF4-FFF2-40B4-BE49-F238E27FC236}">
                <a16:creationId xmlns:a16="http://schemas.microsoft.com/office/drawing/2014/main" id="{90C9C4A5-0667-C3B7-886F-42C36B911310}"/>
              </a:ext>
            </a:extLst>
          </p:cNvPr>
          <p:cNvPicPr>
            <a:picLocks noChangeAspect="1"/>
          </p:cNvPicPr>
          <p:nvPr userDrawn="1"/>
        </p:nvPicPr>
        <p:blipFill>
          <a:blip r:embed="rId3"/>
          <a:srcRect/>
          <a:stretch/>
        </p:blipFill>
        <p:spPr>
          <a:xfrm>
            <a:off x="79122" y="190220"/>
            <a:ext cx="2254427" cy="1175210"/>
          </a:xfrm>
          <a:prstGeom prst="rect">
            <a:avLst/>
          </a:prstGeom>
        </p:spPr>
      </p:pic>
    </p:spTree>
    <p:extLst>
      <p:ext uri="{BB962C8B-B14F-4D97-AF65-F5344CB8AC3E}">
        <p14:creationId xmlns:p14="http://schemas.microsoft.com/office/powerpoint/2010/main" val="90428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pic>
        <p:nvPicPr>
          <p:cNvPr id="8" name="Picture 7">
            <a:extLst>
              <a:ext uri="{FF2B5EF4-FFF2-40B4-BE49-F238E27FC236}">
                <a16:creationId xmlns:a16="http://schemas.microsoft.com/office/drawing/2014/main" id="{797F4840-18C1-DBBB-400E-04AE2D558013}"/>
              </a:ext>
            </a:extLst>
          </p:cNvPr>
          <p:cNvPicPr>
            <a:picLocks noChangeAspect="1"/>
          </p:cNvPicPr>
          <p:nvPr userDrawn="1"/>
        </p:nvPicPr>
        <p:blipFill>
          <a:blip r:embed="rId3"/>
          <a:srcRect/>
          <a:stretch/>
        </p:blipFill>
        <p:spPr>
          <a:xfrm>
            <a:off x="79122" y="190220"/>
            <a:ext cx="2254427" cy="1175210"/>
          </a:xfrm>
          <a:prstGeom prst="rect">
            <a:avLst/>
          </a:prstGeom>
        </p:spPr>
      </p:pic>
    </p:spTree>
    <p:extLst>
      <p:ext uri="{BB962C8B-B14F-4D97-AF65-F5344CB8AC3E}">
        <p14:creationId xmlns:p14="http://schemas.microsoft.com/office/powerpoint/2010/main" val="3044577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hq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4183310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slideLayout" Target="../slideLayouts/slideLayout59.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theme" Target="../theme/theme2.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61990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94" r:id="rId6"/>
    <p:sldLayoutId id="2147483666" r:id="rId7"/>
    <p:sldLayoutId id="2147483667" r:id="rId8"/>
    <p:sldLayoutId id="2147483668" r:id="rId9"/>
    <p:sldLayoutId id="2147483691" r:id="rId10"/>
    <p:sldLayoutId id="2147483669" r:id="rId11"/>
    <p:sldLayoutId id="2147483670" r:id="rId12"/>
    <p:sldLayoutId id="2147483687" r:id="rId13"/>
    <p:sldLayoutId id="2147483672" r:id="rId14"/>
    <p:sldLayoutId id="2147483671" r:id="rId15"/>
    <p:sldLayoutId id="2147483676" r:id="rId16"/>
    <p:sldLayoutId id="2147483673" r:id="rId17"/>
    <p:sldLayoutId id="2147483677" r:id="rId18"/>
    <p:sldLayoutId id="2147483693" r:id="rId19"/>
    <p:sldLayoutId id="2147483678" r:id="rId20"/>
    <p:sldLayoutId id="2147483679" r:id="rId21"/>
    <p:sldLayoutId id="2147483690" r:id="rId22"/>
    <p:sldLayoutId id="2147483683" r:id="rId23"/>
    <p:sldLayoutId id="2147483686" r:id="rId24"/>
    <p:sldLayoutId id="2147483685" r:id="rId25"/>
    <p:sldLayoutId id="2147483680" r:id="rId26"/>
    <p:sldLayoutId id="2147483681" r:id="rId27"/>
    <p:sldLayoutId id="2147483682" r:id="rId28"/>
    <p:sldLayoutId id="2147483688" r:id="rId29"/>
    <p:sldLayoutId id="2147483689"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830028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xml"/><Relationship Id="rId1" Type="http://schemas.openxmlformats.org/officeDocument/2006/relationships/slideLayout" Target="../slideLayouts/slideLayout49.xml"/><Relationship Id="rId5" Type="http://schemas.openxmlformats.org/officeDocument/2006/relationships/image" Target="../media/image45.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gif"/><Relationship Id="rId1" Type="http://schemas.openxmlformats.org/officeDocument/2006/relationships/slideLayout" Target="../slideLayouts/slideLayout49.xml"/><Relationship Id="rId6" Type="http://schemas.openxmlformats.org/officeDocument/2006/relationships/image" Target="../media/image51.gif"/><Relationship Id="rId5" Type="http://schemas.openxmlformats.org/officeDocument/2006/relationships/image" Target="../media/image50.gif"/><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image" Target="../media/image50.gif"/><Relationship Id="rId7" Type="http://schemas.openxmlformats.org/officeDocument/2006/relationships/image" Target="../media/image55.emf"/><Relationship Id="rId2" Type="http://schemas.openxmlformats.org/officeDocument/2006/relationships/image" Target="../media/image49.png"/><Relationship Id="rId1" Type="http://schemas.openxmlformats.org/officeDocument/2006/relationships/slideLayout" Target="../slideLayouts/slideLayout49.xml"/><Relationship Id="rId6" Type="http://schemas.openxmlformats.org/officeDocument/2006/relationships/image" Target="../media/image54.emf"/><Relationship Id="rId5" Type="http://schemas.openxmlformats.org/officeDocument/2006/relationships/image" Target="../media/image53.gif"/><Relationship Id="rId4" Type="http://schemas.openxmlformats.org/officeDocument/2006/relationships/image" Target="../media/image52.gif"/></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4.xm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500.png"/><Relationship Id="rId7" Type="http://schemas.openxmlformats.org/officeDocument/2006/relationships/image" Target="../media/image64.svg"/><Relationship Id="rId12"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44.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svg"/><Relationship Id="rId14"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image" Target="../media/image76.jpg"/><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fif"/></Relationships>
</file>

<file path=ppt/slides/_rels/slide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pn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9.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B2D4696-ED01-6F0F-BC43-0E8305C765C8}"/>
              </a:ext>
            </a:extLst>
          </p:cNvPr>
          <p:cNvSpPr>
            <a:spLocks noGrp="1"/>
          </p:cNvSpPr>
          <p:nvPr>
            <p:ph type="body" sz="quarter" idx="69"/>
          </p:nvPr>
        </p:nvSpPr>
        <p:spPr>
          <a:xfrm>
            <a:off x="334568" y="5354194"/>
            <a:ext cx="3434439" cy="738664"/>
          </a:xfrm>
        </p:spPr>
        <p:txBody>
          <a:bodyPr/>
          <a:lstStyle/>
          <a:p>
            <a:r>
              <a:rPr lang="en-US" dirty="0"/>
              <a:t>James Lu</a:t>
            </a:r>
          </a:p>
          <a:p>
            <a:endParaRPr lang="en-US" dirty="0"/>
          </a:p>
          <a:p>
            <a:r>
              <a:rPr lang="en-US" dirty="0"/>
              <a:t>A*STAR Bioinformatics Institute</a:t>
            </a:r>
          </a:p>
        </p:txBody>
      </p:sp>
      <p:sp>
        <p:nvSpPr>
          <p:cNvPr id="2" name="Title 1">
            <a:extLst>
              <a:ext uri="{FF2B5EF4-FFF2-40B4-BE49-F238E27FC236}">
                <a16:creationId xmlns:a16="http://schemas.microsoft.com/office/drawing/2014/main" id="{5299CD72-0DA2-3E19-7F01-384C4CCECEBD}"/>
              </a:ext>
            </a:extLst>
          </p:cNvPr>
          <p:cNvSpPr>
            <a:spLocks noGrp="1"/>
          </p:cNvSpPr>
          <p:nvPr>
            <p:ph type="ctrTitle"/>
          </p:nvPr>
        </p:nvSpPr>
        <p:spPr>
          <a:xfrm>
            <a:off x="334568" y="2167006"/>
            <a:ext cx="4202487" cy="1723549"/>
          </a:xfrm>
        </p:spPr>
        <p:txBody>
          <a:bodyPr/>
          <a:lstStyle/>
          <a:p>
            <a:r>
              <a:rPr lang="en-US" sz="2800" dirty="0"/>
              <a:t>From exploration to exploitation: opportunity areas for AI/ML impacts</a:t>
            </a:r>
          </a:p>
        </p:txBody>
      </p:sp>
      <p:sp>
        <p:nvSpPr>
          <p:cNvPr id="3" name="Text Placeholder 2">
            <a:extLst>
              <a:ext uri="{FF2B5EF4-FFF2-40B4-BE49-F238E27FC236}">
                <a16:creationId xmlns:a16="http://schemas.microsoft.com/office/drawing/2014/main" id="{32976DC3-C81C-3F0B-7903-60CE617E064E}"/>
              </a:ext>
            </a:extLst>
          </p:cNvPr>
          <p:cNvSpPr>
            <a:spLocks noGrp="1"/>
          </p:cNvSpPr>
          <p:nvPr>
            <p:ph type="body" sz="quarter" idx="67"/>
          </p:nvPr>
        </p:nvSpPr>
        <p:spPr>
          <a:xfrm>
            <a:off x="334568" y="4538522"/>
            <a:ext cx="4059767" cy="369332"/>
          </a:xfrm>
        </p:spPr>
        <p:txBody>
          <a:bodyPr/>
          <a:lstStyle/>
          <a:p>
            <a:r>
              <a:rPr lang="en-US" i="1" dirty="0"/>
              <a:t>2 June 2026 </a:t>
            </a:r>
          </a:p>
        </p:txBody>
      </p:sp>
    </p:spTree>
    <p:extLst>
      <p:ext uri="{BB962C8B-B14F-4D97-AF65-F5344CB8AC3E}">
        <p14:creationId xmlns:p14="http://schemas.microsoft.com/office/powerpoint/2010/main" val="3117753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935A115F-FEB8-65A8-C87D-79DE2A01616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FE26CD0-C069-55A4-0110-1E8572258E0A}"/>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4FC589CC-A34E-D524-AA96-7FE76C4CCD91}"/>
              </a:ext>
            </a:extLst>
          </p:cNvPr>
          <p:cNvSpPr>
            <a:spLocks noGrp="1"/>
          </p:cNvSpPr>
          <p:nvPr>
            <p:ph type="body" sz="quarter" idx="65"/>
          </p:nvPr>
        </p:nvSpPr>
        <p:spPr/>
        <p:txBody>
          <a:bodyPr/>
          <a:lstStyle/>
          <a:p>
            <a:endParaRPr lang="en-US"/>
          </a:p>
        </p:txBody>
      </p:sp>
      <p:sp>
        <p:nvSpPr>
          <p:cNvPr id="7" name="Text Placeholder 1">
            <a:extLst>
              <a:ext uri="{FF2B5EF4-FFF2-40B4-BE49-F238E27FC236}">
                <a16:creationId xmlns:a16="http://schemas.microsoft.com/office/drawing/2014/main" id="{FDB0766A-3EDB-CB7A-89DB-6C0AAA19A673}"/>
              </a:ext>
            </a:extLst>
          </p:cNvPr>
          <p:cNvSpPr>
            <a:spLocks noGrp="1"/>
          </p:cNvSpPr>
          <p:nvPr>
            <p:ph type="body" sz="quarter" idx="75"/>
          </p:nvPr>
        </p:nvSpPr>
        <p:spPr>
          <a:xfrm>
            <a:off x="629336" y="336000"/>
            <a:ext cx="10914963" cy="480000"/>
          </a:xfrm>
        </p:spPr>
        <p:txBody>
          <a:bodyPr/>
          <a:lstStyle/>
          <a:p>
            <a:r>
              <a:rPr lang="en-US" dirty="0">
                <a:solidFill>
                  <a:schemeClr val="bg1"/>
                </a:solidFill>
              </a:rPr>
              <a:t>Application to Tumor Dynamic Modeling</a:t>
            </a:r>
          </a:p>
        </p:txBody>
      </p:sp>
      <p:sp>
        <p:nvSpPr>
          <p:cNvPr id="9" name="Text Placeholder 1">
            <a:extLst>
              <a:ext uri="{FF2B5EF4-FFF2-40B4-BE49-F238E27FC236}">
                <a16:creationId xmlns:a16="http://schemas.microsoft.com/office/drawing/2014/main" id="{7E54DE66-A377-C582-6C85-112B75B6CD0A}"/>
              </a:ext>
            </a:extLst>
          </p:cNvPr>
          <p:cNvSpPr txBox="1">
            <a:spLocks/>
          </p:cNvSpPr>
          <p:nvPr/>
        </p:nvSpPr>
        <p:spPr>
          <a:xfrm>
            <a:off x="232881" y="959651"/>
            <a:ext cx="11726238" cy="5184169"/>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3C80ADD8-9378-90E4-5B49-998F12973137}"/>
              </a:ext>
            </a:extLst>
          </p:cNvPr>
          <p:cNvSpPr txBox="1"/>
          <p:nvPr/>
        </p:nvSpPr>
        <p:spPr>
          <a:xfrm>
            <a:off x="232881" y="6192684"/>
            <a:ext cx="436048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en Sans"/>
                <a:ea typeface="+mn-ea"/>
                <a:cs typeface="+mn-cs"/>
              </a:rPr>
              <a:t>Laurie M, Lu J. </a:t>
            </a:r>
            <a:r>
              <a:rPr kumimoji="0" lang="en-US" sz="1200" b="0" i="0" u="none" strike="noStrike" kern="1200" cap="none" spc="0" normalizeH="0" baseline="0" noProof="0" dirty="0" err="1">
                <a:ln>
                  <a:noFill/>
                </a:ln>
                <a:solidFill>
                  <a:srgbClr val="FFFFFF"/>
                </a:solidFill>
                <a:effectLst/>
                <a:uLnTx/>
                <a:uFillTx/>
                <a:latin typeface="Open Sans"/>
                <a:ea typeface="+mn-ea"/>
                <a:cs typeface="+mn-cs"/>
              </a:rPr>
              <a:t>npj</a:t>
            </a:r>
            <a:r>
              <a:rPr kumimoji="0" lang="en-US" sz="1200" b="0" i="0" u="none" strike="noStrike" kern="1200" cap="none" spc="0" normalizeH="0" baseline="0" noProof="0" dirty="0">
                <a:ln>
                  <a:noFill/>
                </a:ln>
                <a:solidFill>
                  <a:srgbClr val="FFFFFF"/>
                </a:solidFill>
                <a:effectLst/>
                <a:uLnTx/>
                <a:uFillTx/>
                <a:latin typeface="Open Sans"/>
                <a:ea typeface="+mn-ea"/>
                <a:cs typeface="+mn-cs"/>
              </a:rPr>
              <a:t> Systems Biology and Applications. 2023</a:t>
            </a:r>
          </a:p>
        </p:txBody>
      </p:sp>
      <p:pic>
        <p:nvPicPr>
          <p:cNvPr id="6" name="Picture 5">
            <a:extLst>
              <a:ext uri="{FF2B5EF4-FFF2-40B4-BE49-F238E27FC236}">
                <a16:creationId xmlns:a16="http://schemas.microsoft.com/office/drawing/2014/main" id="{5F0B6D90-FC1C-2013-5C9B-84F0E3A760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730" y="1126825"/>
            <a:ext cx="10492279" cy="4938710"/>
          </a:xfrm>
          <a:prstGeom prst="rect">
            <a:avLst/>
          </a:prstGeom>
        </p:spPr>
      </p:pic>
      <p:sp>
        <p:nvSpPr>
          <p:cNvPr id="8" name="TextBox 7">
            <a:extLst>
              <a:ext uri="{FF2B5EF4-FFF2-40B4-BE49-F238E27FC236}">
                <a16:creationId xmlns:a16="http://schemas.microsoft.com/office/drawing/2014/main" id="{AB2B8C2D-7AAB-4557-F4C8-2E8A76020007}"/>
              </a:ext>
            </a:extLst>
          </p:cNvPr>
          <p:cNvSpPr txBox="1"/>
          <p:nvPr/>
        </p:nvSpPr>
        <p:spPr>
          <a:xfrm>
            <a:off x="1091260" y="6304465"/>
            <a:ext cx="10664361" cy="253916"/>
          </a:xfrm>
          <a:prstGeom prst="rect">
            <a:avLst/>
          </a:prstGeom>
          <a:noFill/>
        </p:spPr>
        <p:txBody>
          <a:bodyPr wrap="square" rtlCol="0">
            <a:spAutoFit/>
          </a:bodyPr>
          <a:lstStyle/>
          <a:p>
            <a:r>
              <a:rPr lang="en-US" sz="1050" dirty="0"/>
              <a:t>Laurie M, Lu J. Explainable deep learning for tumor dynamic modeling and overall survival prediction using neural-ODE. </a:t>
            </a:r>
            <a:r>
              <a:rPr lang="en-US" sz="1050" dirty="0" err="1"/>
              <a:t>npj</a:t>
            </a:r>
            <a:r>
              <a:rPr lang="en-US" sz="1050" dirty="0"/>
              <a:t> Systems Biology and Applications. 2023</a:t>
            </a:r>
          </a:p>
        </p:txBody>
      </p:sp>
      <p:sp>
        <p:nvSpPr>
          <p:cNvPr id="10" name="Rectangle 9">
            <a:extLst>
              <a:ext uri="{FF2B5EF4-FFF2-40B4-BE49-F238E27FC236}">
                <a16:creationId xmlns:a16="http://schemas.microsoft.com/office/drawing/2014/main" id="{482E2AE8-3F2C-A2DB-207E-298810C09DF9}"/>
              </a:ext>
            </a:extLst>
          </p:cNvPr>
          <p:cNvSpPr/>
          <p:nvPr/>
        </p:nvSpPr>
        <p:spPr>
          <a:xfrm>
            <a:off x="6000108" y="3174715"/>
            <a:ext cx="5095982" cy="28086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700DF47-0107-F895-20D5-E38CA023EB9F}"/>
              </a:ext>
            </a:extLst>
          </p:cNvPr>
          <p:cNvSpPr/>
          <p:nvPr/>
        </p:nvSpPr>
        <p:spPr>
          <a:xfrm>
            <a:off x="1023992" y="2866490"/>
            <a:ext cx="5072008" cy="31168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Physics/Pharmacology-Informed</a:t>
            </a:r>
          </a:p>
          <a:p>
            <a:r>
              <a:rPr lang="en-US" b="1" dirty="0"/>
              <a:t>Neural-ODE architecture able to predict future tumor sizes from early data</a:t>
            </a:r>
          </a:p>
        </p:txBody>
      </p:sp>
      <p:pic>
        <p:nvPicPr>
          <p:cNvPr id="12" name="Picture 11">
            <a:extLst>
              <a:ext uri="{FF2B5EF4-FFF2-40B4-BE49-F238E27FC236}">
                <a16:creationId xmlns:a16="http://schemas.microsoft.com/office/drawing/2014/main" id="{D7E7FAEE-B051-A106-1462-4E26B11D9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8337" y="3174715"/>
            <a:ext cx="4611012" cy="2770326"/>
          </a:xfrm>
          <a:prstGeom prst="rect">
            <a:avLst/>
          </a:prstGeom>
        </p:spPr>
      </p:pic>
    </p:spTree>
    <p:extLst>
      <p:ext uri="{BB962C8B-B14F-4D97-AF65-F5344CB8AC3E}">
        <p14:creationId xmlns:p14="http://schemas.microsoft.com/office/powerpoint/2010/main" val="263547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CDF5343-F7FA-DBB6-49FD-711986B4E33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B88876D-617F-C551-62EB-5D966940312C}"/>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77349858-D62C-8435-0F33-7378E2496892}"/>
              </a:ext>
            </a:extLst>
          </p:cNvPr>
          <p:cNvSpPr>
            <a:spLocks noGrp="1"/>
          </p:cNvSpPr>
          <p:nvPr>
            <p:ph type="body" sz="quarter" idx="65"/>
          </p:nvPr>
        </p:nvSpPr>
        <p:spPr/>
        <p:txBody>
          <a:bodyPr/>
          <a:lstStyle/>
          <a:p>
            <a:endParaRPr lang="en-US"/>
          </a:p>
        </p:txBody>
      </p:sp>
      <p:sp>
        <p:nvSpPr>
          <p:cNvPr id="7" name="Text Placeholder 1">
            <a:extLst>
              <a:ext uri="{FF2B5EF4-FFF2-40B4-BE49-F238E27FC236}">
                <a16:creationId xmlns:a16="http://schemas.microsoft.com/office/drawing/2014/main" id="{EB3FA436-C493-AEA4-F550-14A518F88184}"/>
              </a:ext>
            </a:extLst>
          </p:cNvPr>
          <p:cNvSpPr>
            <a:spLocks noGrp="1"/>
          </p:cNvSpPr>
          <p:nvPr>
            <p:ph type="body" sz="quarter" idx="75"/>
          </p:nvPr>
        </p:nvSpPr>
        <p:spPr>
          <a:xfrm>
            <a:off x="629336" y="336000"/>
            <a:ext cx="10914963" cy="480000"/>
          </a:xfrm>
        </p:spPr>
        <p:txBody>
          <a:bodyPr/>
          <a:lstStyle/>
          <a:p>
            <a:r>
              <a:rPr lang="en-US" dirty="0">
                <a:solidFill>
                  <a:schemeClr val="bg1"/>
                </a:solidFill>
              </a:rPr>
              <a:t>Application to Tumor Dynamic Modeling</a:t>
            </a:r>
          </a:p>
        </p:txBody>
      </p:sp>
      <p:sp>
        <p:nvSpPr>
          <p:cNvPr id="9" name="Text Placeholder 1">
            <a:extLst>
              <a:ext uri="{FF2B5EF4-FFF2-40B4-BE49-F238E27FC236}">
                <a16:creationId xmlns:a16="http://schemas.microsoft.com/office/drawing/2014/main" id="{592CD7F2-BAD3-8ACE-15D4-8E69E8357414}"/>
              </a:ext>
            </a:extLst>
          </p:cNvPr>
          <p:cNvSpPr txBox="1">
            <a:spLocks/>
          </p:cNvSpPr>
          <p:nvPr/>
        </p:nvSpPr>
        <p:spPr>
          <a:xfrm>
            <a:off x="232881" y="959651"/>
            <a:ext cx="11726238" cy="5184169"/>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59461B11-28D4-DB79-135D-C2EDFBCB44AE}"/>
              </a:ext>
            </a:extLst>
          </p:cNvPr>
          <p:cNvSpPr txBox="1"/>
          <p:nvPr/>
        </p:nvSpPr>
        <p:spPr>
          <a:xfrm>
            <a:off x="232881" y="6192684"/>
            <a:ext cx="436048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en Sans"/>
                <a:ea typeface="+mn-ea"/>
                <a:cs typeface="+mn-cs"/>
              </a:rPr>
              <a:t>Laurie M, Lu J. </a:t>
            </a:r>
            <a:r>
              <a:rPr kumimoji="0" lang="en-US" sz="1200" b="0" i="0" u="none" strike="noStrike" kern="1200" cap="none" spc="0" normalizeH="0" baseline="0" noProof="0" dirty="0" err="1">
                <a:ln>
                  <a:noFill/>
                </a:ln>
                <a:solidFill>
                  <a:srgbClr val="FFFFFF"/>
                </a:solidFill>
                <a:effectLst/>
                <a:uLnTx/>
                <a:uFillTx/>
                <a:latin typeface="Open Sans"/>
                <a:ea typeface="+mn-ea"/>
                <a:cs typeface="+mn-cs"/>
              </a:rPr>
              <a:t>npj</a:t>
            </a:r>
            <a:r>
              <a:rPr kumimoji="0" lang="en-US" sz="1200" b="0" i="0" u="none" strike="noStrike" kern="1200" cap="none" spc="0" normalizeH="0" baseline="0" noProof="0" dirty="0">
                <a:ln>
                  <a:noFill/>
                </a:ln>
                <a:solidFill>
                  <a:srgbClr val="FFFFFF"/>
                </a:solidFill>
                <a:effectLst/>
                <a:uLnTx/>
                <a:uFillTx/>
                <a:latin typeface="Open Sans"/>
                <a:ea typeface="+mn-ea"/>
                <a:cs typeface="+mn-cs"/>
              </a:rPr>
              <a:t> Systems Biology and Applications. 2023</a:t>
            </a:r>
          </a:p>
        </p:txBody>
      </p:sp>
      <p:pic>
        <p:nvPicPr>
          <p:cNvPr id="2" name="Picture 1">
            <a:extLst>
              <a:ext uri="{FF2B5EF4-FFF2-40B4-BE49-F238E27FC236}">
                <a16:creationId xmlns:a16="http://schemas.microsoft.com/office/drawing/2014/main" id="{F44CC992-927A-2F55-0E1E-566636A3E4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730" y="1126825"/>
            <a:ext cx="10492279" cy="4938710"/>
          </a:xfrm>
          <a:prstGeom prst="rect">
            <a:avLst/>
          </a:prstGeom>
        </p:spPr>
      </p:pic>
      <p:sp>
        <p:nvSpPr>
          <p:cNvPr id="6" name="Rectangle 5">
            <a:extLst>
              <a:ext uri="{FF2B5EF4-FFF2-40B4-BE49-F238E27FC236}">
                <a16:creationId xmlns:a16="http://schemas.microsoft.com/office/drawing/2014/main" id="{2DEAC487-372C-1E5A-F620-5B90B74C7D51}"/>
              </a:ext>
            </a:extLst>
          </p:cNvPr>
          <p:cNvSpPr/>
          <p:nvPr/>
        </p:nvSpPr>
        <p:spPr>
          <a:xfrm>
            <a:off x="6000108" y="3174715"/>
            <a:ext cx="5095982" cy="28086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A106BB1-F87F-C54D-B5A8-0D4F6C668244}"/>
              </a:ext>
            </a:extLst>
          </p:cNvPr>
          <p:cNvSpPr/>
          <p:nvPr/>
        </p:nvSpPr>
        <p:spPr>
          <a:xfrm>
            <a:off x="5294976" y="3301417"/>
            <a:ext cx="5031337" cy="28086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Physics/Pharmacology-Informed NN generated tumor metrics are able to improve the prediction of patient survival</a:t>
            </a:r>
          </a:p>
        </p:txBody>
      </p:sp>
    </p:spTree>
    <p:extLst>
      <p:ext uri="{BB962C8B-B14F-4D97-AF65-F5344CB8AC3E}">
        <p14:creationId xmlns:p14="http://schemas.microsoft.com/office/powerpoint/2010/main" val="2523498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477DAFC-5327-DB1E-6855-AFD0FE104B6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CC982CC-CCA1-1D16-95F0-41625DF5B37D}"/>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C94DCE5A-CA6A-D66B-487A-5D86C60ADCBE}"/>
              </a:ext>
            </a:extLst>
          </p:cNvPr>
          <p:cNvSpPr>
            <a:spLocks noGrp="1"/>
          </p:cNvSpPr>
          <p:nvPr>
            <p:ph type="body" sz="quarter" idx="65"/>
          </p:nvPr>
        </p:nvSpPr>
        <p:spPr/>
        <p:txBody>
          <a:bodyPr/>
          <a:lstStyle/>
          <a:p>
            <a:endParaRPr lang="en-US"/>
          </a:p>
        </p:txBody>
      </p:sp>
      <p:sp>
        <p:nvSpPr>
          <p:cNvPr id="7" name="Text Placeholder 1">
            <a:extLst>
              <a:ext uri="{FF2B5EF4-FFF2-40B4-BE49-F238E27FC236}">
                <a16:creationId xmlns:a16="http://schemas.microsoft.com/office/drawing/2014/main" id="{EDFD06CC-6C6D-C0F5-EE14-9B48927A839A}"/>
              </a:ext>
            </a:extLst>
          </p:cNvPr>
          <p:cNvSpPr>
            <a:spLocks noGrp="1"/>
          </p:cNvSpPr>
          <p:nvPr>
            <p:ph type="body" sz="quarter" idx="75"/>
          </p:nvPr>
        </p:nvSpPr>
        <p:spPr>
          <a:xfrm>
            <a:off x="629336" y="336000"/>
            <a:ext cx="10914963" cy="480000"/>
          </a:xfrm>
        </p:spPr>
        <p:txBody>
          <a:bodyPr/>
          <a:lstStyle/>
          <a:p>
            <a:r>
              <a:rPr lang="en-US" dirty="0">
                <a:solidFill>
                  <a:schemeClr val="bg1"/>
                </a:solidFill>
              </a:rPr>
              <a:t>Application to Tumor Dynamic Modeling</a:t>
            </a:r>
          </a:p>
        </p:txBody>
      </p:sp>
      <p:sp>
        <p:nvSpPr>
          <p:cNvPr id="9" name="Text Placeholder 1">
            <a:extLst>
              <a:ext uri="{FF2B5EF4-FFF2-40B4-BE49-F238E27FC236}">
                <a16:creationId xmlns:a16="http://schemas.microsoft.com/office/drawing/2014/main" id="{AF6D12C6-7576-1DF6-4E68-CE4A30CC8509}"/>
              </a:ext>
            </a:extLst>
          </p:cNvPr>
          <p:cNvSpPr txBox="1">
            <a:spLocks/>
          </p:cNvSpPr>
          <p:nvPr/>
        </p:nvSpPr>
        <p:spPr>
          <a:xfrm>
            <a:off x="232881" y="959651"/>
            <a:ext cx="11726238" cy="5184169"/>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BC4AAC59-9D32-3B78-1CDB-BC285C8ABD44}"/>
              </a:ext>
            </a:extLst>
          </p:cNvPr>
          <p:cNvSpPr txBox="1"/>
          <p:nvPr/>
        </p:nvSpPr>
        <p:spPr>
          <a:xfrm>
            <a:off x="232881" y="6192684"/>
            <a:ext cx="436048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en Sans"/>
                <a:ea typeface="+mn-ea"/>
                <a:cs typeface="+mn-cs"/>
              </a:rPr>
              <a:t>Laurie M, Lu J. </a:t>
            </a:r>
            <a:r>
              <a:rPr kumimoji="0" lang="en-US" sz="1200" b="0" i="0" u="none" strike="noStrike" kern="1200" cap="none" spc="0" normalizeH="0" baseline="0" noProof="0" dirty="0" err="1">
                <a:ln>
                  <a:noFill/>
                </a:ln>
                <a:solidFill>
                  <a:srgbClr val="FFFFFF"/>
                </a:solidFill>
                <a:effectLst/>
                <a:uLnTx/>
                <a:uFillTx/>
                <a:latin typeface="Open Sans"/>
                <a:ea typeface="+mn-ea"/>
                <a:cs typeface="+mn-cs"/>
              </a:rPr>
              <a:t>npj</a:t>
            </a:r>
            <a:r>
              <a:rPr kumimoji="0" lang="en-US" sz="1200" b="0" i="0" u="none" strike="noStrike" kern="1200" cap="none" spc="0" normalizeH="0" baseline="0" noProof="0" dirty="0">
                <a:ln>
                  <a:noFill/>
                </a:ln>
                <a:solidFill>
                  <a:srgbClr val="FFFFFF"/>
                </a:solidFill>
                <a:effectLst/>
                <a:uLnTx/>
                <a:uFillTx/>
                <a:latin typeface="Open Sans"/>
                <a:ea typeface="+mn-ea"/>
                <a:cs typeface="+mn-cs"/>
              </a:rPr>
              <a:t> Systems Biology and Applications. 2023</a:t>
            </a:r>
          </a:p>
        </p:txBody>
      </p:sp>
      <p:pic>
        <p:nvPicPr>
          <p:cNvPr id="2" name="Picture 1">
            <a:extLst>
              <a:ext uri="{FF2B5EF4-FFF2-40B4-BE49-F238E27FC236}">
                <a16:creationId xmlns:a16="http://schemas.microsoft.com/office/drawing/2014/main" id="{8BB25689-661C-F985-9ED4-D2948FDCD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730" y="1126825"/>
            <a:ext cx="10492279" cy="4938710"/>
          </a:xfrm>
          <a:prstGeom prst="rect">
            <a:avLst/>
          </a:prstGeom>
        </p:spPr>
      </p:pic>
    </p:spTree>
    <p:extLst>
      <p:ext uri="{BB962C8B-B14F-4D97-AF65-F5344CB8AC3E}">
        <p14:creationId xmlns:p14="http://schemas.microsoft.com/office/powerpoint/2010/main" val="2068720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F4B8534-5FF1-2A61-A7CF-D035B55B42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077EDB6-D963-C94B-6CCA-C7F44E461E16}"/>
              </a:ext>
            </a:extLst>
          </p:cNvPr>
          <p:cNvSpPr>
            <a:spLocks noGrp="1"/>
          </p:cNvSpPr>
          <p:nvPr>
            <p:ph type="body" sz="quarter" idx="75"/>
          </p:nvPr>
        </p:nvSpPr>
        <p:spPr>
          <a:xfrm>
            <a:off x="381204" y="354952"/>
            <a:ext cx="10914963" cy="480000"/>
          </a:xfrm>
        </p:spPr>
        <p:txBody>
          <a:bodyPr/>
          <a:lstStyle/>
          <a:p>
            <a:r>
              <a:rPr lang="en-US" dirty="0">
                <a:solidFill>
                  <a:schemeClr val="bg1"/>
                </a:solidFill>
              </a:rPr>
              <a:t>Does the Deep Learning Model provide a Step Change?  </a:t>
            </a:r>
          </a:p>
        </p:txBody>
      </p:sp>
      <p:sp>
        <p:nvSpPr>
          <p:cNvPr id="3" name="Text Placeholder 2">
            <a:extLst>
              <a:ext uri="{FF2B5EF4-FFF2-40B4-BE49-F238E27FC236}">
                <a16:creationId xmlns:a16="http://schemas.microsoft.com/office/drawing/2014/main" id="{70EB4A65-9757-D331-BA25-78EB185F1796}"/>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22568DA8-1E90-7701-77FB-B3A3E712A924}"/>
              </a:ext>
            </a:extLst>
          </p:cNvPr>
          <p:cNvSpPr>
            <a:spLocks noGrp="1"/>
          </p:cNvSpPr>
          <p:nvPr>
            <p:ph type="body" sz="quarter" idx="65"/>
          </p:nvPr>
        </p:nvSpPr>
        <p:spPr/>
        <p:txBody>
          <a:bodyPr/>
          <a:lstStyle/>
          <a:p>
            <a:endParaRPr lang="en-US"/>
          </a:p>
        </p:txBody>
      </p:sp>
      <p:sp>
        <p:nvSpPr>
          <p:cNvPr id="16" name="TextBox 15">
            <a:extLst>
              <a:ext uri="{FF2B5EF4-FFF2-40B4-BE49-F238E27FC236}">
                <a16:creationId xmlns:a16="http://schemas.microsoft.com/office/drawing/2014/main" id="{D02C8C50-D528-C56C-FAB5-9A9485F5B12E}"/>
              </a:ext>
            </a:extLst>
          </p:cNvPr>
          <p:cNvSpPr txBox="1"/>
          <p:nvPr/>
        </p:nvSpPr>
        <p:spPr>
          <a:xfrm>
            <a:off x="307528" y="966161"/>
            <a:ext cx="11884472" cy="646331"/>
          </a:xfrm>
          <a:prstGeom prst="rect">
            <a:avLst/>
          </a:prstGeom>
          <a:noFill/>
        </p:spPr>
        <p:txBody>
          <a:bodyPr wrap="none" rtlCol="0">
            <a:spAutoFit/>
          </a:bodyPr>
          <a:lstStyle/>
          <a:p>
            <a:r>
              <a:rPr lang="en-US" dirty="0">
                <a:solidFill>
                  <a:schemeClr val="bg1"/>
                </a:solidFill>
              </a:rPr>
              <a:t>Numerous Tumor Growth Inhibition (TGI) models already exist for predicting Sum-of-Longest Diameters (</a:t>
            </a:r>
            <a:r>
              <a:rPr lang="en-US" b="1" dirty="0">
                <a:solidFill>
                  <a:schemeClr val="bg1"/>
                </a:solidFill>
              </a:rPr>
              <a:t>SLD</a:t>
            </a:r>
            <a:r>
              <a:rPr lang="en-US" dirty="0">
                <a:solidFill>
                  <a:schemeClr val="bg1"/>
                </a:solidFill>
              </a:rPr>
              <a:t>) </a:t>
            </a:r>
          </a:p>
          <a:p>
            <a:r>
              <a:rPr lang="en-US" dirty="0">
                <a:solidFill>
                  <a:schemeClr val="bg1"/>
                </a:solidFill>
              </a:rPr>
              <a:t>What benefits does TDNODE provide?  </a:t>
            </a:r>
          </a:p>
        </p:txBody>
      </p:sp>
      <p:sp>
        <p:nvSpPr>
          <p:cNvPr id="17" name="TextBox 16">
            <a:extLst>
              <a:ext uri="{FF2B5EF4-FFF2-40B4-BE49-F238E27FC236}">
                <a16:creationId xmlns:a16="http://schemas.microsoft.com/office/drawing/2014/main" id="{20CF3C36-B062-83BD-E58A-5C3152B67B13}"/>
              </a:ext>
            </a:extLst>
          </p:cNvPr>
          <p:cNvSpPr txBox="1"/>
          <p:nvPr/>
        </p:nvSpPr>
        <p:spPr>
          <a:xfrm>
            <a:off x="404369" y="6046965"/>
            <a:ext cx="8970148" cy="276999"/>
          </a:xfrm>
          <a:prstGeom prst="rect">
            <a:avLst/>
          </a:prstGeom>
          <a:noFill/>
        </p:spPr>
        <p:txBody>
          <a:bodyPr wrap="none" rtlCol="0">
            <a:spAutoFit/>
          </a:bodyPr>
          <a:lstStyle/>
          <a:p>
            <a:r>
              <a:rPr lang="en-US" sz="1200" i="1" dirty="0">
                <a:solidFill>
                  <a:schemeClr val="bg1"/>
                </a:solidFill>
              </a:rPr>
              <a:t>Turner et al, “Follow-up Bias in Tumor Dynamic Modeling: A Comparison of Classical and Neural-ODE Approaches”, CPT:PSP (2026).</a:t>
            </a:r>
          </a:p>
        </p:txBody>
      </p:sp>
      <p:sp>
        <p:nvSpPr>
          <p:cNvPr id="18" name="Left Brace 17">
            <a:extLst>
              <a:ext uri="{FF2B5EF4-FFF2-40B4-BE49-F238E27FC236}">
                <a16:creationId xmlns:a16="http://schemas.microsoft.com/office/drawing/2014/main" id="{5CB5566E-BB97-04EA-C98A-E804F1820DBD}"/>
              </a:ext>
            </a:extLst>
          </p:cNvPr>
          <p:cNvSpPr/>
          <p:nvPr/>
        </p:nvSpPr>
        <p:spPr>
          <a:xfrm rot="16200000">
            <a:off x="2504864" y="4679224"/>
            <a:ext cx="132976" cy="1118000"/>
          </a:xfrm>
          <a:prstGeom prst="leftBrace">
            <a:avLst/>
          </a:prstGeom>
          <a:ln w="28575">
            <a:solidFill>
              <a:srgbClr val="73FE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545859"/>
              </a:solidFill>
              <a:effectLst/>
              <a:uLnTx/>
              <a:uFillTx/>
              <a:latin typeface="Arial"/>
              <a:ea typeface="+mn-ea"/>
              <a:cs typeface="+mn-cs"/>
              <a:sym typeface="Arial"/>
            </a:endParaRPr>
          </a:p>
        </p:txBody>
      </p:sp>
      <p:grpSp>
        <p:nvGrpSpPr>
          <p:cNvPr id="19" name="Group 18">
            <a:extLst>
              <a:ext uri="{FF2B5EF4-FFF2-40B4-BE49-F238E27FC236}">
                <a16:creationId xmlns:a16="http://schemas.microsoft.com/office/drawing/2014/main" id="{C97D1C0D-4694-C23F-7403-CFB71F3FA734}"/>
              </a:ext>
            </a:extLst>
          </p:cNvPr>
          <p:cNvGrpSpPr/>
          <p:nvPr/>
        </p:nvGrpSpPr>
        <p:grpSpPr>
          <a:xfrm>
            <a:off x="1134468" y="1874910"/>
            <a:ext cx="3434708" cy="3684908"/>
            <a:chOff x="462090" y="996969"/>
            <a:chExt cx="3434708" cy="3684908"/>
          </a:xfrm>
        </p:grpSpPr>
        <p:pic>
          <p:nvPicPr>
            <p:cNvPr id="20" name="Google Shape;1748;p148">
              <a:extLst>
                <a:ext uri="{FF2B5EF4-FFF2-40B4-BE49-F238E27FC236}">
                  <a16:creationId xmlns:a16="http://schemas.microsoft.com/office/drawing/2014/main" id="{18E6E29E-1151-FA41-627A-7EC64E825891}"/>
                </a:ext>
              </a:extLst>
            </p:cNvPr>
            <p:cNvPicPr preferRelativeResize="0">
              <a:picLocks noChangeAspect="1"/>
            </p:cNvPicPr>
            <p:nvPr/>
          </p:nvPicPr>
          <p:blipFill rotWithShape="1">
            <a:blip r:embed="rId3">
              <a:alphaModFix/>
            </a:blip>
            <a:srcRect t="1270" b="-1270"/>
            <a:stretch/>
          </p:blipFill>
          <p:spPr>
            <a:xfrm>
              <a:off x="947520" y="996969"/>
              <a:ext cx="2949278" cy="2722421"/>
            </a:xfrm>
            <a:prstGeom prst="rect">
              <a:avLst/>
            </a:prstGeom>
            <a:noFill/>
            <a:ln>
              <a:noFill/>
            </a:ln>
          </p:spPr>
        </p:pic>
        <p:sp>
          <p:nvSpPr>
            <p:cNvPr id="21" name="Google Shape;1749;p148">
              <a:extLst>
                <a:ext uri="{FF2B5EF4-FFF2-40B4-BE49-F238E27FC236}">
                  <a16:creationId xmlns:a16="http://schemas.microsoft.com/office/drawing/2014/main" id="{C65BCCA9-015A-FC2D-CB6C-A52EB8B91AB7}"/>
                </a:ext>
              </a:extLst>
            </p:cNvPr>
            <p:cNvSpPr txBox="1"/>
            <p:nvPr/>
          </p:nvSpPr>
          <p:spPr>
            <a:xfrm rot="-5400000">
              <a:off x="-498930" y="2082874"/>
              <a:ext cx="2352898" cy="43085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FFFFFF"/>
                  </a:solidFill>
                  <a:effectLst/>
                  <a:uLnTx/>
                  <a:uFillTx/>
                  <a:latin typeface="Gene Sans"/>
                  <a:ea typeface="Gene Sans"/>
                  <a:cs typeface="Gene Sans"/>
                  <a:sym typeface="Gene Sans"/>
                </a:rPr>
                <a:t>C</a:t>
              </a:r>
              <a:r>
                <a:rPr kumimoji="0" lang="en-US" sz="1600" b="0" i="0" u="none" strike="noStrike" kern="0" cap="none" spc="0" normalizeH="0" baseline="0" noProof="0" dirty="0" err="1">
                  <a:ln>
                    <a:noFill/>
                  </a:ln>
                  <a:solidFill>
                    <a:srgbClr val="FFFFFF"/>
                  </a:solidFill>
                  <a:effectLst/>
                  <a:uLnTx/>
                  <a:uFillTx/>
                  <a:latin typeface="Gene Sans"/>
                  <a:ea typeface="Gene Sans"/>
                  <a:cs typeface="Gene Sans"/>
                  <a:sym typeface="Gene Sans"/>
                </a:rPr>
                <a:t>linical</a:t>
              </a:r>
              <a:r>
                <a:rPr kumimoji="0" lang="en-US" sz="1600" b="0" i="0" u="none" strike="noStrike" kern="0" cap="none" spc="0" normalizeH="0" baseline="0" noProof="0" dirty="0">
                  <a:ln>
                    <a:noFill/>
                  </a:ln>
                  <a:solidFill>
                    <a:srgbClr val="FFFFFF"/>
                  </a:solidFill>
                  <a:effectLst/>
                  <a:uLnTx/>
                  <a:uFillTx/>
                  <a:latin typeface="Gene Sans"/>
                  <a:ea typeface="Gene Sans"/>
                  <a:cs typeface="Gene Sans"/>
                  <a:sym typeface="Gene Sans"/>
                </a:rPr>
                <a:t> trial enrollment</a:t>
              </a:r>
              <a:endParaRPr kumimoji="0" sz="1600" b="0" i="0" u="none" strike="noStrike" kern="0" cap="none" spc="0" normalizeH="0" baseline="0" noProof="0" dirty="0">
                <a:ln>
                  <a:noFill/>
                </a:ln>
                <a:solidFill>
                  <a:srgbClr val="FFFFFF"/>
                </a:solidFill>
                <a:effectLst/>
                <a:uLnTx/>
                <a:uFillTx/>
                <a:latin typeface="Gene Sans"/>
                <a:ea typeface="Gene Sans"/>
                <a:cs typeface="Gene Sans"/>
                <a:sym typeface="Gene Sans"/>
              </a:endParaRPr>
            </a:p>
          </p:txBody>
        </p:sp>
        <p:sp>
          <p:nvSpPr>
            <p:cNvPr id="22" name="Left Brace 21">
              <a:extLst>
                <a:ext uri="{FF2B5EF4-FFF2-40B4-BE49-F238E27FC236}">
                  <a16:creationId xmlns:a16="http://schemas.microsoft.com/office/drawing/2014/main" id="{30C45319-48A8-8D61-A63E-E588DB1395EA}"/>
                </a:ext>
              </a:extLst>
            </p:cNvPr>
            <p:cNvSpPr/>
            <p:nvPr/>
          </p:nvSpPr>
          <p:spPr>
            <a:xfrm rot="16200000">
              <a:off x="2440688" y="2667910"/>
              <a:ext cx="132976" cy="2334404"/>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545859"/>
                </a:solidFill>
                <a:effectLst/>
                <a:uLnTx/>
                <a:uFillTx/>
                <a:latin typeface="Arial"/>
                <a:ea typeface="+mn-ea"/>
                <a:cs typeface="+mn-cs"/>
                <a:sym typeface="Arial"/>
              </a:endParaRPr>
            </a:p>
          </p:txBody>
        </p:sp>
        <p:sp>
          <p:nvSpPr>
            <p:cNvPr id="23" name="TextBox 22">
              <a:extLst>
                <a:ext uri="{FF2B5EF4-FFF2-40B4-BE49-F238E27FC236}">
                  <a16:creationId xmlns:a16="http://schemas.microsoft.com/office/drawing/2014/main" id="{C7C4C871-012F-B2A6-C481-8FCBD24DC66C}"/>
                </a:ext>
              </a:extLst>
            </p:cNvPr>
            <p:cNvSpPr txBox="1"/>
            <p:nvPr/>
          </p:nvSpPr>
          <p:spPr>
            <a:xfrm>
              <a:off x="1970485" y="3866807"/>
              <a:ext cx="96051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FFFFFF"/>
                  </a:solidFill>
                  <a:effectLst/>
                  <a:uLnTx/>
                  <a:uFillTx/>
                  <a:latin typeface="Arial"/>
                  <a:cs typeface="Arial"/>
                  <a:sym typeface="Arial"/>
                </a:rPr>
                <a:t>Observed</a:t>
              </a:r>
              <a:endParaRPr kumimoji="0" lang="en-SE" sz="1400" b="0" i="1" u="none" strike="noStrike" kern="0" cap="none" spc="0" normalizeH="0" baseline="0" noProof="0" dirty="0">
                <a:ln>
                  <a:noFill/>
                </a:ln>
                <a:solidFill>
                  <a:srgbClr val="FFFFFF"/>
                </a:solidFill>
                <a:effectLst/>
                <a:uLnTx/>
                <a:uFillTx/>
                <a:latin typeface="Arial"/>
                <a:cs typeface="Arial"/>
                <a:sym typeface="Arial"/>
              </a:endParaRPr>
            </a:p>
          </p:txBody>
        </p:sp>
        <p:sp>
          <p:nvSpPr>
            <p:cNvPr id="24" name="TextBox 23">
              <a:extLst>
                <a:ext uri="{FF2B5EF4-FFF2-40B4-BE49-F238E27FC236}">
                  <a16:creationId xmlns:a16="http://schemas.microsoft.com/office/drawing/2014/main" id="{1D4B7305-D6B8-E989-6CEC-C809F72CF411}"/>
                </a:ext>
              </a:extLst>
            </p:cNvPr>
            <p:cNvSpPr txBox="1"/>
            <p:nvPr/>
          </p:nvSpPr>
          <p:spPr>
            <a:xfrm>
              <a:off x="1418713" y="4374100"/>
              <a:ext cx="96051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73FEFF"/>
                  </a:solidFill>
                  <a:effectLst/>
                  <a:uLnTx/>
                  <a:uFillTx/>
                  <a:latin typeface="Arial"/>
                  <a:cs typeface="Arial"/>
                  <a:sym typeface="Arial"/>
                </a:rPr>
                <a:t>Observed</a:t>
              </a:r>
              <a:endParaRPr kumimoji="0" lang="en-SE" sz="1400" b="0" i="1" u="none" strike="noStrike" kern="0" cap="none" spc="0" normalizeH="0" baseline="0" noProof="0" dirty="0">
                <a:ln>
                  <a:noFill/>
                </a:ln>
                <a:solidFill>
                  <a:srgbClr val="73FEFF"/>
                </a:solidFill>
                <a:effectLst/>
                <a:uLnTx/>
                <a:uFillTx/>
                <a:latin typeface="Arial"/>
                <a:cs typeface="Arial"/>
                <a:sym typeface="Arial"/>
              </a:endParaRPr>
            </a:p>
          </p:txBody>
        </p:sp>
        <p:sp>
          <p:nvSpPr>
            <p:cNvPr id="25" name="Left Brace 24">
              <a:extLst>
                <a:ext uri="{FF2B5EF4-FFF2-40B4-BE49-F238E27FC236}">
                  <a16:creationId xmlns:a16="http://schemas.microsoft.com/office/drawing/2014/main" id="{40EE865C-BED9-4F5E-D274-EA6E74538C59}"/>
                </a:ext>
              </a:extLst>
            </p:cNvPr>
            <p:cNvSpPr/>
            <p:nvPr/>
          </p:nvSpPr>
          <p:spPr>
            <a:xfrm rot="16200000">
              <a:off x="2999688" y="3805688"/>
              <a:ext cx="132976" cy="1118000"/>
            </a:xfrm>
            <a:prstGeom prst="leftBrace">
              <a:avLst/>
            </a:prstGeom>
            <a:ln w="28575">
              <a:solidFill>
                <a:srgbClr val="FF7E7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FF0000"/>
                </a:solidFill>
                <a:effectLst/>
                <a:uLnTx/>
                <a:uFillTx/>
                <a:latin typeface="Arial"/>
                <a:ea typeface="+mn-ea"/>
                <a:cs typeface="+mn-cs"/>
                <a:sym typeface="Arial"/>
              </a:endParaRPr>
            </a:p>
          </p:txBody>
        </p:sp>
        <p:sp>
          <p:nvSpPr>
            <p:cNvPr id="26" name="TextBox 25">
              <a:extLst>
                <a:ext uri="{FF2B5EF4-FFF2-40B4-BE49-F238E27FC236}">
                  <a16:creationId xmlns:a16="http://schemas.microsoft.com/office/drawing/2014/main" id="{1AB4CA1A-9484-9F60-A3BD-63FFE24E1E9F}"/>
                </a:ext>
              </a:extLst>
            </p:cNvPr>
            <p:cNvSpPr txBox="1"/>
            <p:nvPr/>
          </p:nvSpPr>
          <p:spPr>
            <a:xfrm>
              <a:off x="2668002" y="4369147"/>
              <a:ext cx="80182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FF7E79"/>
                  </a:solidFill>
                  <a:effectLst/>
                  <a:uLnTx/>
                  <a:uFillTx/>
                  <a:latin typeface="Arial"/>
                  <a:cs typeface="Arial"/>
                  <a:sym typeface="Arial"/>
                </a:rPr>
                <a:t>Unseen</a:t>
              </a:r>
            </a:p>
          </p:txBody>
        </p:sp>
      </p:grpSp>
      <p:sp>
        <p:nvSpPr>
          <p:cNvPr id="27" name="TextBox 26">
            <a:extLst>
              <a:ext uri="{FF2B5EF4-FFF2-40B4-BE49-F238E27FC236}">
                <a16:creationId xmlns:a16="http://schemas.microsoft.com/office/drawing/2014/main" id="{63135140-4738-678B-DB0E-E91889AD0F0E}"/>
              </a:ext>
            </a:extLst>
          </p:cNvPr>
          <p:cNvSpPr txBox="1"/>
          <p:nvPr/>
        </p:nvSpPr>
        <p:spPr>
          <a:xfrm>
            <a:off x="492237" y="5228793"/>
            <a:ext cx="109998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1" i="1" u="none" strike="noStrike" kern="0" cap="none" spc="0" normalizeH="0" baseline="0" noProof="0" dirty="0">
                <a:ln>
                  <a:noFill/>
                </a:ln>
                <a:solidFill>
                  <a:srgbClr val="FFFFFF"/>
                </a:solidFill>
                <a:effectLst/>
                <a:uLnTx/>
                <a:uFillTx/>
                <a:latin typeface="Arial"/>
                <a:cs typeface="Arial"/>
                <a:sym typeface="Arial"/>
              </a:rPr>
              <a:t>Predictive:</a:t>
            </a:r>
          </a:p>
        </p:txBody>
      </p:sp>
      <p:sp>
        <p:nvSpPr>
          <p:cNvPr id="28" name="TextBox 27">
            <a:extLst>
              <a:ext uri="{FF2B5EF4-FFF2-40B4-BE49-F238E27FC236}">
                <a16:creationId xmlns:a16="http://schemas.microsoft.com/office/drawing/2014/main" id="{BB5E2295-7928-940E-7280-225811B428AD}"/>
              </a:ext>
            </a:extLst>
          </p:cNvPr>
          <p:cNvSpPr txBox="1"/>
          <p:nvPr/>
        </p:nvSpPr>
        <p:spPr>
          <a:xfrm>
            <a:off x="504584" y="4712535"/>
            <a:ext cx="12089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1" i="1" u="none" strike="noStrike" kern="0" cap="none" spc="0" normalizeH="0" baseline="0" noProof="0" dirty="0">
                <a:ln>
                  <a:noFill/>
                </a:ln>
                <a:solidFill>
                  <a:srgbClr val="FFFFFF"/>
                </a:solidFill>
                <a:effectLst/>
                <a:uLnTx/>
                <a:uFillTx/>
                <a:latin typeface="Arial"/>
                <a:cs typeface="Arial"/>
                <a:sym typeface="Arial"/>
              </a:rPr>
              <a:t>Descriptive:</a:t>
            </a:r>
          </a:p>
        </p:txBody>
      </p:sp>
      <p:pic>
        <p:nvPicPr>
          <p:cNvPr id="30" name="Picture 29" descr="A graph of training and training set&#10;&#10;AI-generated content may be incorrect.">
            <a:extLst>
              <a:ext uri="{FF2B5EF4-FFF2-40B4-BE49-F238E27FC236}">
                <a16:creationId xmlns:a16="http://schemas.microsoft.com/office/drawing/2014/main" id="{B3B448AD-EEFE-7427-397F-4D677D250AA0}"/>
              </a:ext>
            </a:extLst>
          </p:cNvPr>
          <p:cNvPicPr>
            <a:picLocks noChangeAspect="1"/>
          </p:cNvPicPr>
          <p:nvPr/>
        </p:nvPicPr>
        <p:blipFill>
          <a:blip r:embed="rId4"/>
          <a:stretch>
            <a:fillRect/>
          </a:stretch>
        </p:blipFill>
        <p:spPr>
          <a:xfrm>
            <a:off x="5022492" y="1874910"/>
            <a:ext cx="6720840" cy="1475307"/>
          </a:xfrm>
          <a:prstGeom prst="rect">
            <a:avLst/>
          </a:prstGeom>
        </p:spPr>
      </p:pic>
      <p:pic>
        <p:nvPicPr>
          <p:cNvPr id="32" name="Picture 31" descr="A graph of a graph of a graph&#10;&#10;AI-generated content may be incorrect.">
            <a:extLst>
              <a:ext uri="{FF2B5EF4-FFF2-40B4-BE49-F238E27FC236}">
                <a16:creationId xmlns:a16="http://schemas.microsoft.com/office/drawing/2014/main" id="{4EE1AB5C-06DD-6245-870D-77C4136A4FB9}"/>
              </a:ext>
            </a:extLst>
          </p:cNvPr>
          <p:cNvPicPr>
            <a:picLocks noChangeAspect="1"/>
          </p:cNvPicPr>
          <p:nvPr/>
        </p:nvPicPr>
        <p:blipFill>
          <a:blip r:embed="rId5"/>
          <a:srcRect r="16123"/>
          <a:stretch>
            <a:fillRect/>
          </a:stretch>
        </p:blipFill>
        <p:spPr>
          <a:xfrm>
            <a:off x="5054770" y="3651346"/>
            <a:ext cx="5637179" cy="1501340"/>
          </a:xfrm>
          <a:prstGeom prst="rect">
            <a:avLst/>
          </a:prstGeom>
        </p:spPr>
      </p:pic>
      <p:pic>
        <p:nvPicPr>
          <p:cNvPr id="33" name="Picture 32" descr="A graph of a graph of a graph&#10;&#10;AI-generated content may be incorrect.">
            <a:extLst>
              <a:ext uri="{FF2B5EF4-FFF2-40B4-BE49-F238E27FC236}">
                <a16:creationId xmlns:a16="http://schemas.microsoft.com/office/drawing/2014/main" id="{B19A5CFE-FD9D-5ECC-9337-00D520289821}"/>
              </a:ext>
            </a:extLst>
          </p:cNvPr>
          <p:cNvPicPr>
            <a:picLocks noChangeAspect="1"/>
          </p:cNvPicPr>
          <p:nvPr/>
        </p:nvPicPr>
        <p:blipFill>
          <a:blip r:embed="rId5"/>
          <a:srcRect l="84208" r="148"/>
          <a:stretch>
            <a:fillRect/>
          </a:stretch>
        </p:blipFill>
        <p:spPr>
          <a:xfrm>
            <a:off x="10691949" y="3651346"/>
            <a:ext cx="1051383" cy="1501340"/>
          </a:xfrm>
          <a:prstGeom prst="rect">
            <a:avLst/>
          </a:prstGeom>
        </p:spPr>
      </p:pic>
      <p:sp>
        <p:nvSpPr>
          <p:cNvPr id="36" name="TextBox 35">
            <a:extLst>
              <a:ext uri="{FF2B5EF4-FFF2-40B4-BE49-F238E27FC236}">
                <a16:creationId xmlns:a16="http://schemas.microsoft.com/office/drawing/2014/main" id="{3D2968C5-7016-9E97-D198-6B01D2378576}"/>
              </a:ext>
            </a:extLst>
          </p:cNvPr>
          <p:cNvSpPr txBox="1"/>
          <p:nvPr/>
        </p:nvSpPr>
        <p:spPr>
          <a:xfrm>
            <a:off x="4946409" y="5305759"/>
            <a:ext cx="7041051" cy="584775"/>
          </a:xfrm>
          <a:prstGeom prst="rect">
            <a:avLst/>
          </a:prstGeom>
          <a:noFill/>
        </p:spPr>
        <p:txBody>
          <a:bodyPr wrap="square" rtlCol="0">
            <a:spAutoFit/>
          </a:bodyPr>
          <a:lstStyle/>
          <a:p>
            <a:r>
              <a:rPr lang="en-US" sz="1600" dirty="0">
                <a:solidFill>
                  <a:schemeClr val="bg1"/>
                </a:solidFill>
              </a:rPr>
              <a:t>Existing TGI models exhibit </a:t>
            </a:r>
            <a:r>
              <a:rPr lang="en-US" sz="1600" b="1" dirty="0">
                <a:solidFill>
                  <a:schemeClr val="bg1"/>
                </a:solidFill>
              </a:rPr>
              <a:t>bias when estimated using early data</a:t>
            </a:r>
            <a:r>
              <a:rPr lang="en-US" sz="1600" dirty="0">
                <a:solidFill>
                  <a:schemeClr val="bg1"/>
                </a:solidFill>
              </a:rPr>
              <a:t>; </a:t>
            </a:r>
          </a:p>
          <a:p>
            <a:r>
              <a:rPr lang="en-US" sz="1600" dirty="0">
                <a:solidFill>
                  <a:schemeClr val="bg1"/>
                </a:solidFill>
              </a:rPr>
              <a:t>TDNODE discovers equations that addresses bias in SLD predictions. </a:t>
            </a:r>
          </a:p>
        </p:txBody>
      </p:sp>
    </p:spTree>
    <p:extLst>
      <p:ext uri="{BB962C8B-B14F-4D97-AF65-F5344CB8AC3E}">
        <p14:creationId xmlns:p14="http://schemas.microsoft.com/office/powerpoint/2010/main" val="411688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1+#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47E7D72F-BB8E-4028-75EF-7FF3CE0E203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086223E-1B6E-805F-030C-1F7825E6108A}"/>
              </a:ext>
            </a:extLst>
          </p:cNvPr>
          <p:cNvSpPr>
            <a:spLocks noGrp="1"/>
          </p:cNvSpPr>
          <p:nvPr>
            <p:ph type="body" sz="quarter" idx="75"/>
          </p:nvPr>
        </p:nvSpPr>
        <p:spPr>
          <a:xfrm>
            <a:off x="381204" y="354952"/>
            <a:ext cx="10914963" cy="480000"/>
          </a:xfrm>
        </p:spPr>
        <p:txBody>
          <a:bodyPr/>
          <a:lstStyle/>
          <a:p>
            <a:r>
              <a:rPr lang="en-US" dirty="0">
                <a:solidFill>
                  <a:schemeClr val="bg1"/>
                </a:solidFill>
              </a:rPr>
              <a:t>Does the Deep Learning Model provide a Step Change?  </a:t>
            </a:r>
          </a:p>
        </p:txBody>
      </p:sp>
      <p:sp>
        <p:nvSpPr>
          <p:cNvPr id="3" name="Text Placeholder 2">
            <a:extLst>
              <a:ext uri="{FF2B5EF4-FFF2-40B4-BE49-F238E27FC236}">
                <a16:creationId xmlns:a16="http://schemas.microsoft.com/office/drawing/2014/main" id="{E6CD6988-6F88-0652-594C-34C35C57CABD}"/>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D8B9AD00-4189-91A0-8142-BAAB9D3EE0E8}"/>
              </a:ext>
            </a:extLst>
          </p:cNvPr>
          <p:cNvSpPr>
            <a:spLocks noGrp="1"/>
          </p:cNvSpPr>
          <p:nvPr>
            <p:ph type="body" sz="quarter" idx="65"/>
          </p:nvPr>
        </p:nvSpPr>
        <p:spPr/>
        <p:txBody>
          <a:bodyPr/>
          <a:lstStyle/>
          <a:p>
            <a:endParaRPr lang="en-US"/>
          </a:p>
        </p:txBody>
      </p:sp>
      <p:sp>
        <p:nvSpPr>
          <p:cNvPr id="16" name="TextBox 15">
            <a:extLst>
              <a:ext uri="{FF2B5EF4-FFF2-40B4-BE49-F238E27FC236}">
                <a16:creationId xmlns:a16="http://schemas.microsoft.com/office/drawing/2014/main" id="{531C727E-4772-DD55-2C32-ACC0011724A1}"/>
              </a:ext>
            </a:extLst>
          </p:cNvPr>
          <p:cNvSpPr txBox="1"/>
          <p:nvPr/>
        </p:nvSpPr>
        <p:spPr>
          <a:xfrm>
            <a:off x="307528" y="966161"/>
            <a:ext cx="381065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Open Sans"/>
                <a:ea typeface="+mn-ea"/>
                <a:cs typeface="+mn-cs"/>
              </a:rPr>
              <a:t>Qualitative comparison of models</a:t>
            </a:r>
          </a:p>
        </p:txBody>
      </p:sp>
      <p:sp>
        <p:nvSpPr>
          <p:cNvPr id="17" name="TextBox 16">
            <a:extLst>
              <a:ext uri="{FF2B5EF4-FFF2-40B4-BE49-F238E27FC236}">
                <a16:creationId xmlns:a16="http://schemas.microsoft.com/office/drawing/2014/main" id="{A8E1AB0E-BC78-C8D8-3855-8A19652E877D}"/>
              </a:ext>
            </a:extLst>
          </p:cNvPr>
          <p:cNvSpPr txBox="1"/>
          <p:nvPr/>
        </p:nvSpPr>
        <p:spPr>
          <a:xfrm>
            <a:off x="404369" y="6046965"/>
            <a:ext cx="897014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FFFFFF"/>
                </a:solidFill>
                <a:effectLst/>
                <a:uLnTx/>
                <a:uFillTx/>
                <a:latin typeface="Open Sans"/>
                <a:ea typeface="+mn-ea"/>
                <a:cs typeface="+mn-cs"/>
              </a:rPr>
              <a:t>Turner et al, “Follow-up Bias in Tumor Dynamic Modeling: A Comparison of Classical and Neural-ODE Approaches”, CPT:PSP (2026).</a:t>
            </a:r>
          </a:p>
        </p:txBody>
      </p:sp>
      <p:pic>
        <p:nvPicPr>
          <p:cNvPr id="6" name="Picture 5">
            <a:extLst>
              <a:ext uri="{FF2B5EF4-FFF2-40B4-BE49-F238E27FC236}">
                <a16:creationId xmlns:a16="http://schemas.microsoft.com/office/drawing/2014/main" id="{0C036A1B-9B7B-849B-0025-A972650755BF}"/>
              </a:ext>
            </a:extLst>
          </p:cNvPr>
          <p:cNvPicPr>
            <a:picLocks noChangeAspect="1"/>
          </p:cNvPicPr>
          <p:nvPr/>
        </p:nvPicPr>
        <p:blipFill>
          <a:blip r:embed="rId3"/>
          <a:srcRect l="674" t="2368" r="1358"/>
          <a:stretch>
            <a:fillRect/>
          </a:stretch>
        </p:blipFill>
        <p:spPr>
          <a:xfrm>
            <a:off x="3445568" y="1466702"/>
            <a:ext cx="7685982" cy="4466712"/>
          </a:xfrm>
          <a:prstGeom prst="rect">
            <a:avLst/>
          </a:prstGeom>
        </p:spPr>
      </p:pic>
      <p:sp>
        <p:nvSpPr>
          <p:cNvPr id="7" name="TextBox 6">
            <a:extLst>
              <a:ext uri="{FF2B5EF4-FFF2-40B4-BE49-F238E27FC236}">
                <a16:creationId xmlns:a16="http://schemas.microsoft.com/office/drawing/2014/main" id="{0C7DC0DA-F608-4DF0-E4EB-5A5F082CD27C}"/>
              </a:ext>
            </a:extLst>
          </p:cNvPr>
          <p:cNvSpPr txBox="1"/>
          <p:nvPr/>
        </p:nvSpPr>
        <p:spPr>
          <a:xfrm>
            <a:off x="1163728" y="2525696"/>
            <a:ext cx="1659621" cy="369332"/>
          </a:xfrm>
          <a:prstGeom prst="rect">
            <a:avLst/>
          </a:prstGeom>
          <a:noFill/>
        </p:spPr>
        <p:txBody>
          <a:bodyPr wrap="none" rtlCol="0">
            <a:spAutoFit/>
          </a:bodyPr>
          <a:lstStyle/>
          <a:p>
            <a:r>
              <a:rPr lang="en-US" b="1" dirty="0">
                <a:solidFill>
                  <a:schemeClr val="bg1"/>
                </a:solidFill>
              </a:rPr>
              <a:t>Claret model</a:t>
            </a:r>
          </a:p>
        </p:txBody>
      </p:sp>
      <p:sp>
        <p:nvSpPr>
          <p:cNvPr id="8" name="TextBox 7">
            <a:extLst>
              <a:ext uri="{FF2B5EF4-FFF2-40B4-BE49-F238E27FC236}">
                <a16:creationId xmlns:a16="http://schemas.microsoft.com/office/drawing/2014/main" id="{DCFA887D-2235-A5FC-8E16-C3C0936ED79E}"/>
              </a:ext>
            </a:extLst>
          </p:cNvPr>
          <p:cNvSpPr txBox="1"/>
          <p:nvPr/>
        </p:nvSpPr>
        <p:spPr>
          <a:xfrm>
            <a:off x="1245183" y="4509771"/>
            <a:ext cx="1943161" cy="369332"/>
          </a:xfrm>
          <a:prstGeom prst="rect">
            <a:avLst/>
          </a:prstGeom>
          <a:noFill/>
        </p:spPr>
        <p:txBody>
          <a:bodyPr wrap="none" rtlCol="0">
            <a:spAutoFit/>
          </a:bodyPr>
          <a:lstStyle/>
          <a:p>
            <a:r>
              <a:rPr lang="en-US" b="1" dirty="0">
                <a:solidFill>
                  <a:schemeClr val="bg1"/>
                </a:solidFill>
              </a:rPr>
              <a:t>TDNODE model</a:t>
            </a:r>
          </a:p>
        </p:txBody>
      </p:sp>
    </p:spTree>
    <p:extLst>
      <p:ext uri="{BB962C8B-B14F-4D97-AF65-F5344CB8AC3E}">
        <p14:creationId xmlns:p14="http://schemas.microsoft.com/office/powerpoint/2010/main" val="369252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03845DBF-8B1D-E8BC-CC47-2D69864E29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658ADA9-62CF-3B8E-C3DB-B464086EE0F6}"/>
              </a:ext>
            </a:extLst>
          </p:cNvPr>
          <p:cNvSpPr>
            <a:spLocks noGrp="1"/>
          </p:cNvSpPr>
          <p:nvPr>
            <p:ph type="body" sz="quarter" idx="75"/>
          </p:nvPr>
        </p:nvSpPr>
        <p:spPr/>
        <p:txBody>
          <a:bodyPr/>
          <a:lstStyle/>
          <a:p>
            <a:r>
              <a:rPr lang="en-US" dirty="0">
                <a:solidFill>
                  <a:schemeClr val="bg1"/>
                </a:solidFill>
              </a:rPr>
              <a:t>Towards a Foundation Model for Solid Tumor Dynamics </a:t>
            </a:r>
          </a:p>
        </p:txBody>
      </p:sp>
      <p:sp>
        <p:nvSpPr>
          <p:cNvPr id="3" name="Text Placeholder 2">
            <a:extLst>
              <a:ext uri="{FF2B5EF4-FFF2-40B4-BE49-F238E27FC236}">
                <a16:creationId xmlns:a16="http://schemas.microsoft.com/office/drawing/2014/main" id="{C589753B-EB82-6382-4087-6A87E6C26907}"/>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B7BEFABA-3312-4584-0BBA-E80943952734}"/>
              </a:ext>
            </a:extLst>
          </p:cNvPr>
          <p:cNvSpPr>
            <a:spLocks noGrp="1"/>
          </p:cNvSpPr>
          <p:nvPr>
            <p:ph type="body" sz="quarter" idx="65"/>
          </p:nvPr>
        </p:nvSpPr>
        <p:spPr/>
        <p:txBody>
          <a:bodyPr/>
          <a:lstStyle/>
          <a:p>
            <a:endParaRPr lang="en-US"/>
          </a:p>
        </p:txBody>
      </p:sp>
      <p:pic>
        <p:nvPicPr>
          <p:cNvPr id="19" name="Picture 18">
            <a:extLst>
              <a:ext uri="{FF2B5EF4-FFF2-40B4-BE49-F238E27FC236}">
                <a16:creationId xmlns:a16="http://schemas.microsoft.com/office/drawing/2014/main" id="{4A27ED78-B976-1474-F054-5B65425818E3}"/>
              </a:ext>
            </a:extLst>
          </p:cNvPr>
          <p:cNvPicPr>
            <a:picLocks noChangeAspect="1"/>
          </p:cNvPicPr>
          <p:nvPr/>
        </p:nvPicPr>
        <p:blipFill>
          <a:blip r:embed="rId2"/>
          <a:srcRect t="14315"/>
          <a:stretch/>
        </p:blipFill>
        <p:spPr>
          <a:xfrm>
            <a:off x="979715" y="1860169"/>
            <a:ext cx="6897645" cy="3654518"/>
          </a:xfrm>
          <a:prstGeom prst="rect">
            <a:avLst/>
          </a:prstGeom>
        </p:spPr>
      </p:pic>
      <p:grpSp>
        <p:nvGrpSpPr>
          <p:cNvPr id="20" name="Group 19">
            <a:extLst>
              <a:ext uri="{FF2B5EF4-FFF2-40B4-BE49-F238E27FC236}">
                <a16:creationId xmlns:a16="http://schemas.microsoft.com/office/drawing/2014/main" id="{55280586-BFA7-8F22-4BCC-8680F0D938A4}"/>
              </a:ext>
            </a:extLst>
          </p:cNvPr>
          <p:cNvGrpSpPr/>
          <p:nvPr/>
        </p:nvGrpSpPr>
        <p:grpSpPr>
          <a:xfrm>
            <a:off x="7472610" y="1391910"/>
            <a:ext cx="2705539" cy="2970457"/>
            <a:chOff x="6492895" y="862864"/>
            <a:chExt cx="2705539" cy="2970457"/>
          </a:xfrm>
        </p:grpSpPr>
        <p:cxnSp>
          <p:nvCxnSpPr>
            <p:cNvPr id="21" name="Curved Connector 8">
              <a:extLst>
                <a:ext uri="{FF2B5EF4-FFF2-40B4-BE49-F238E27FC236}">
                  <a16:creationId xmlns:a16="http://schemas.microsoft.com/office/drawing/2014/main" id="{EBA2552C-0DF6-AD07-063D-1899CBD2E8E9}"/>
                </a:ext>
              </a:extLst>
            </p:cNvPr>
            <p:cNvCxnSpPr>
              <a:cxnSpLocks/>
            </p:cNvCxnSpPr>
            <p:nvPr/>
          </p:nvCxnSpPr>
          <p:spPr>
            <a:xfrm>
              <a:off x="6492895" y="2519596"/>
              <a:ext cx="1043434" cy="980398"/>
            </a:xfrm>
            <a:prstGeom prst="curvedConnector3">
              <a:avLst/>
            </a:prstGeom>
            <a:ln w="28575">
              <a:tailEnd type="triangle"/>
            </a:ln>
          </p:spPr>
          <p:style>
            <a:lnRef idx="1">
              <a:schemeClr val="accent6"/>
            </a:lnRef>
            <a:fillRef idx="0">
              <a:schemeClr val="accent6"/>
            </a:fillRef>
            <a:effectRef idx="0">
              <a:schemeClr val="accent6"/>
            </a:effectRef>
            <a:fontRef idx="minor">
              <a:schemeClr val="tx1"/>
            </a:fontRef>
          </p:style>
        </p:cxnSp>
        <p:sp>
          <p:nvSpPr>
            <p:cNvPr id="22" name="TextBox 21">
              <a:extLst>
                <a:ext uri="{FF2B5EF4-FFF2-40B4-BE49-F238E27FC236}">
                  <a16:creationId xmlns:a16="http://schemas.microsoft.com/office/drawing/2014/main" id="{5A626398-0550-8A26-4C96-E7D4F55E1040}"/>
                </a:ext>
              </a:extLst>
            </p:cNvPr>
            <p:cNvSpPr txBox="1"/>
            <p:nvPr/>
          </p:nvSpPr>
          <p:spPr>
            <a:xfrm>
              <a:off x="7113839" y="862864"/>
              <a:ext cx="208459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a:cs typeface="Arial"/>
                  <a:sym typeface="Arial"/>
                </a:rPr>
                <a:t>Downstream tasks</a:t>
              </a:r>
              <a:endParaRPr kumimoji="0" lang="en-SE" sz="1600" b="1" i="0" u="none" strike="noStrike" kern="0" cap="none" spc="0" normalizeH="0" baseline="0" noProof="0" dirty="0">
                <a:ln>
                  <a:noFill/>
                </a:ln>
                <a:solidFill>
                  <a:srgbClr val="FFFFFF"/>
                </a:solidFill>
                <a:effectLst/>
                <a:uLnTx/>
                <a:uFillTx/>
                <a:latin typeface="Arial"/>
                <a:cs typeface="Arial"/>
                <a:sym typeface="Arial"/>
              </a:endParaRPr>
            </a:p>
          </p:txBody>
        </p:sp>
        <p:cxnSp>
          <p:nvCxnSpPr>
            <p:cNvPr id="23" name="Curved Connector 12">
              <a:extLst>
                <a:ext uri="{FF2B5EF4-FFF2-40B4-BE49-F238E27FC236}">
                  <a16:creationId xmlns:a16="http://schemas.microsoft.com/office/drawing/2014/main" id="{AE7B8D7D-5038-BB26-C8ED-BD6445E36D38}"/>
                </a:ext>
              </a:extLst>
            </p:cNvPr>
            <p:cNvCxnSpPr>
              <a:cxnSpLocks/>
            </p:cNvCxnSpPr>
            <p:nvPr/>
          </p:nvCxnSpPr>
          <p:spPr>
            <a:xfrm flipV="1">
              <a:off x="6492895" y="1600754"/>
              <a:ext cx="1043434" cy="918842"/>
            </a:xfrm>
            <a:prstGeom prst="curvedConnector3">
              <a:avLst>
                <a:gd name="adj1" fmla="val 50000"/>
              </a:avLst>
            </a:prstGeom>
            <a:ln>
              <a:tailEnd type="triangle"/>
            </a:ln>
          </p:spPr>
          <p:style>
            <a:lnRef idx="3">
              <a:schemeClr val="accent5"/>
            </a:lnRef>
            <a:fillRef idx="0">
              <a:schemeClr val="accent5"/>
            </a:fillRef>
            <a:effectRef idx="2">
              <a:schemeClr val="accent5"/>
            </a:effectRef>
            <a:fontRef idx="minor">
              <a:schemeClr val="tx1"/>
            </a:fontRef>
          </p:style>
        </p:cxnSp>
        <p:sp>
          <p:nvSpPr>
            <p:cNvPr id="24" name="TextBox 23">
              <a:extLst>
                <a:ext uri="{FF2B5EF4-FFF2-40B4-BE49-F238E27FC236}">
                  <a16:creationId xmlns:a16="http://schemas.microsoft.com/office/drawing/2014/main" id="{91FE6CC6-0356-28E5-F9CF-0AEA70E6F6FF}"/>
                </a:ext>
              </a:extLst>
            </p:cNvPr>
            <p:cNvSpPr txBox="1"/>
            <p:nvPr/>
          </p:nvSpPr>
          <p:spPr>
            <a:xfrm>
              <a:off x="7534858" y="1365651"/>
              <a:ext cx="143981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0066CC">
                      <a:lumMod val="40000"/>
                      <a:lumOff val="60000"/>
                    </a:srgbClr>
                  </a:solidFill>
                  <a:effectLst/>
                  <a:uLnTx/>
                  <a:uFillTx/>
                  <a:latin typeface="Arial"/>
                  <a:cs typeface="Arial"/>
                  <a:sym typeface="Arial"/>
                </a:rPr>
                <a:t>Overall Survival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0066CC">
                      <a:lumMod val="40000"/>
                      <a:lumOff val="60000"/>
                    </a:srgbClr>
                  </a:solidFill>
                  <a:effectLst/>
                  <a:uLnTx/>
                  <a:uFillTx/>
                  <a:latin typeface="Arial"/>
                  <a:cs typeface="Arial"/>
                  <a:sym typeface="Arial"/>
                </a:rPr>
                <a:t>Prediction</a:t>
              </a:r>
            </a:p>
          </p:txBody>
        </p:sp>
        <p:sp>
          <p:nvSpPr>
            <p:cNvPr id="25" name="TextBox 24">
              <a:extLst>
                <a:ext uri="{FF2B5EF4-FFF2-40B4-BE49-F238E27FC236}">
                  <a16:creationId xmlns:a16="http://schemas.microsoft.com/office/drawing/2014/main" id="{1BC3B7DA-8D5B-03FF-F845-EDD3E7D7C2C6}"/>
                </a:ext>
              </a:extLst>
            </p:cNvPr>
            <p:cNvSpPr txBox="1"/>
            <p:nvPr/>
          </p:nvSpPr>
          <p:spPr>
            <a:xfrm>
              <a:off x="7717353" y="3310101"/>
              <a:ext cx="100059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8DC8E8">
                      <a:lumMod val="60000"/>
                      <a:lumOff val="40000"/>
                    </a:srgbClr>
                  </a:solidFill>
                  <a:effectLst/>
                  <a:uLnTx/>
                  <a:uFillTx/>
                  <a:latin typeface="Arial"/>
                  <a:cs typeface="Arial"/>
                  <a:sym typeface="Arial"/>
                </a:rPr>
                <a:t>Go/No-Go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8DC8E8">
                      <a:lumMod val="60000"/>
                      <a:lumOff val="40000"/>
                    </a:srgbClr>
                  </a:solidFill>
                  <a:effectLst/>
                  <a:uLnTx/>
                  <a:uFillTx/>
                  <a:latin typeface="Arial"/>
                  <a:cs typeface="Arial"/>
                  <a:sym typeface="Arial"/>
                </a:rPr>
                <a:t>Decision</a:t>
              </a:r>
            </a:p>
          </p:txBody>
        </p:sp>
        <p:cxnSp>
          <p:nvCxnSpPr>
            <p:cNvPr id="26" name="Curved Connector 18">
              <a:extLst>
                <a:ext uri="{FF2B5EF4-FFF2-40B4-BE49-F238E27FC236}">
                  <a16:creationId xmlns:a16="http://schemas.microsoft.com/office/drawing/2014/main" id="{1A413FF2-0504-5C72-B56F-C8E140A4FAAC}"/>
                </a:ext>
              </a:extLst>
            </p:cNvPr>
            <p:cNvCxnSpPr>
              <a:cxnSpLocks/>
            </p:cNvCxnSpPr>
            <p:nvPr/>
          </p:nvCxnSpPr>
          <p:spPr>
            <a:xfrm flipV="1">
              <a:off x="6492895" y="2216265"/>
              <a:ext cx="1041963" cy="303331"/>
            </a:xfrm>
            <a:prstGeom prst="curvedConnector3">
              <a:avLst>
                <a:gd name="adj1" fmla="val 50000"/>
              </a:avLst>
            </a:prstGeom>
            <a:ln>
              <a:solidFill>
                <a:srgbClr val="D883FF"/>
              </a:solidFill>
              <a:tailEnd type="triangle"/>
            </a:ln>
          </p:spPr>
          <p:style>
            <a:lnRef idx="3">
              <a:schemeClr val="accent1"/>
            </a:lnRef>
            <a:fillRef idx="0">
              <a:schemeClr val="accent1"/>
            </a:fillRef>
            <a:effectRef idx="2">
              <a:schemeClr val="accent1"/>
            </a:effectRef>
            <a:fontRef idx="minor">
              <a:schemeClr val="tx1"/>
            </a:fontRef>
          </p:style>
        </p:cxnSp>
        <p:sp>
          <p:nvSpPr>
            <p:cNvPr id="27" name="TextBox 26">
              <a:extLst>
                <a:ext uri="{FF2B5EF4-FFF2-40B4-BE49-F238E27FC236}">
                  <a16:creationId xmlns:a16="http://schemas.microsoft.com/office/drawing/2014/main" id="{32811738-3CA6-6780-1150-49EC7FAA844E}"/>
                </a:ext>
              </a:extLst>
            </p:cNvPr>
            <p:cNvSpPr txBox="1"/>
            <p:nvPr/>
          </p:nvSpPr>
          <p:spPr>
            <a:xfrm>
              <a:off x="7629579" y="1992337"/>
              <a:ext cx="122982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D883FF"/>
                  </a:solidFill>
                  <a:effectLst/>
                  <a:uLnTx/>
                  <a:uFillTx/>
                  <a:latin typeface="Arial"/>
                  <a:cs typeface="Arial"/>
                  <a:sym typeface="Arial"/>
                </a:rPr>
                <a:t>Hazard Ratio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D883FF"/>
                  </a:solidFill>
                  <a:effectLst/>
                  <a:uLnTx/>
                  <a:uFillTx/>
                  <a:latin typeface="Arial"/>
                  <a:cs typeface="Arial"/>
                  <a:sym typeface="Arial"/>
                </a:rPr>
                <a:t>Prediction</a:t>
              </a:r>
            </a:p>
          </p:txBody>
        </p:sp>
        <p:cxnSp>
          <p:nvCxnSpPr>
            <p:cNvPr id="28" name="Curved Connector 22">
              <a:extLst>
                <a:ext uri="{FF2B5EF4-FFF2-40B4-BE49-F238E27FC236}">
                  <a16:creationId xmlns:a16="http://schemas.microsoft.com/office/drawing/2014/main" id="{080C25AB-D00E-D1E5-3D87-864CAA684E3C}"/>
                </a:ext>
              </a:extLst>
            </p:cNvPr>
            <p:cNvCxnSpPr>
              <a:cxnSpLocks/>
            </p:cNvCxnSpPr>
            <p:nvPr/>
          </p:nvCxnSpPr>
          <p:spPr>
            <a:xfrm>
              <a:off x="6492895" y="2519596"/>
              <a:ext cx="1041963" cy="323507"/>
            </a:xfrm>
            <a:prstGeom prst="curvedConnector3">
              <a:avLst>
                <a:gd name="adj1" fmla="val 50000"/>
              </a:avLst>
            </a:prstGeom>
            <a:ln>
              <a:solidFill>
                <a:srgbClr val="FFD579"/>
              </a:solidFill>
              <a:tailEnd type="triangle"/>
            </a:ln>
          </p:spPr>
          <p:style>
            <a:lnRef idx="3">
              <a:schemeClr val="accent1"/>
            </a:lnRef>
            <a:fillRef idx="0">
              <a:schemeClr val="accent1"/>
            </a:fillRef>
            <a:effectRef idx="2">
              <a:schemeClr val="accent1"/>
            </a:effectRef>
            <a:fontRef idx="minor">
              <a:schemeClr val="tx1"/>
            </a:fontRef>
          </p:style>
        </p:cxnSp>
        <p:sp>
          <p:nvSpPr>
            <p:cNvPr id="29" name="TextBox 28">
              <a:extLst>
                <a:ext uri="{FF2B5EF4-FFF2-40B4-BE49-F238E27FC236}">
                  <a16:creationId xmlns:a16="http://schemas.microsoft.com/office/drawing/2014/main" id="{050FF359-9100-3B4B-9097-B3EDF8E89046}"/>
                </a:ext>
              </a:extLst>
            </p:cNvPr>
            <p:cNvSpPr txBox="1"/>
            <p:nvPr/>
          </p:nvSpPr>
          <p:spPr>
            <a:xfrm>
              <a:off x="7975740" y="2697331"/>
              <a:ext cx="4154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800" b="1" i="0" u="none" strike="noStrike" kern="0" cap="none" spc="0" normalizeH="0" baseline="0" noProof="0" dirty="0">
                  <a:ln>
                    <a:noFill/>
                  </a:ln>
                  <a:solidFill>
                    <a:srgbClr val="FFD579"/>
                  </a:solidFill>
                  <a:effectLst/>
                  <a:uLnTx/>
                  <a:uFillTx/>
                  <a:latin typeface="Arial"/>
                  <a:cs typeface="Arial"/>
                  <a:sym typeface="Arial"/>
                </a:rPr>
                <a:t>…</a:t>
              </a:r>
            </a:p>
          </p:txBody>
        </p:sp>
      </p:grpSp>
      <p:grpSp>
        <p:nvGrpSpPr>
          <p:cNvPr id="30" name="Group 29">
            <a:extLst>
              <a:ext uri="{FF2B5EF4-FFF2-40B4-BE49-F238E27FC236}">
                <a16:creationId xmlns:a16="http://schemas.microsoft.com/office/drawing/2014/main" id="{2D69F2EB-0CF0-A89C-BB71-B5A5D6B7B7DB}"/>
              </a:ext>
            </a:extLst>
          </p:cNvPr>
          <p:cNvGrpSpPr/>
          <p:nvPr/>
        </p:nvGrpSpPr>
        <p:grpSpPr>
          <a:xfrm>
            <a:off x="3585814" y="1860169"/>
            <a:ext cx="2921581" cy="1887360"/>
            <a:chOff x="2606099" y="1331123"/>
            <a:chExt cx="2921581" cy="1887360"/>
          </a:xfrm>
        </p:grpSpPr>
        <p:sp>
          <p:nvSpPr>
            <p:cNvPr id="31" name="Right Arrow 5">
              <a:extLst>
                <a:ext uri="{FF2B5EF4-FFF2-40B4-BE49-F238E27FC236}">
                  <a16:creationId xmlns:a16="http://schemas.microsoft.com/office/drawing/2014/main" id="{4E0FCA7D-E49A-AB14-561C-FD07C095A290}"/>
                </a:ext>
              </a:extLst>
            </p:cNvPr>
            <p:cNvSpPr/>
            <p:nvPr/>
          </p:nvSpPr>
          <p:spPr>
            <a:xfrm>
              <a:off x="2606099" y="2253947"/>
              <a:ext cx="332070" cy="413401"/>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2" name="TextBox 31">
              <a:extLst>
                <a:ext uri="{FF2B5EF4-FFF2-40B4-BE49-F238E27FC236}">
                  <a16:creationId xmlns:a16="http://schemas.microsoft.com/office/drawing/2014/main" id="{75B76DBE-47B9-8D47-A5B8-07133A95F5C3}"/>
                </a:ext>
              </a:extLst>
            </p:cNvPr>
            <p:cNvSpPr txBox="1"/>
            <p:nvPr/>
          </p:nvSpPr>
          <p:spPr>
            <a:xfrm>
              <a:off x="3340741" y="1331123"/>
              <a:ext cx="1862039"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400" b="0" i="0" u="none" strike="noStrike" kern="0" cap="none" spc="0" normalizeH="0" baseline="0" noProof="0" dirty="0">
                  <a:ln>
                    <a:noFill/>
                  </a:ln>
                  <a:solidFill>
                    <a:srgbClr val="FFFFFF"/>
                  </a:solidFill>
                  <a:effectLst/>
                  <a:uLnTx/>
                  <a:uFillTx/>
                  <a:latin typeface="Arial"/>
                  <a:cs typeface="Arial"/>
                  <a:sym typeface="Arial"/>
                </a:rPr>
                <a:t>Self-supervised ML: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1" u="none" strike="noStrike" kern="0" cap="none" spc="0" normalizeH="0" baseline="0" noProof="0" dirty="0">
                  <a:ln>
                    <a:noFill/>
                  </a:ln>
                  <a:solidFill>
                    <a:srgbClr val="FFFFFF"/>
                  </a:solidFill>
                  <a:effectLst/>
                  <a:uLnTx/>
                  <a:uFillTx/>
                  <a:latin typeface="Arial"/>
                  <a:cs typeface="Arial"/>
                  <a:sym typeface="Arial"/>
                </a:rPr>
                <a:t>n</a:t>
              </a:r>
              <a:r>
                <a:rPr kumimoji="0" lang="en-SE" sz="1400" b="0" i="1" u="none" strike="noStrike" kern="0" cap="none" spc="0" normalizeH="0" baseline="0" noProof="0" dirty="0">
                  <a:ln>
                    <a:noFill/>
                  </a:ln>
                  <a:solidFill>
                    <a:srgbClr val="FFFFFF"/>
                  </a:solidFill>
                  <a:effectLst/>
                  <a:uLnTx/>
                  <a:uFillTx/>
                  <a:latin typeface="Arial"/>
                  <a:cs typeface="Arial"/>
                  <a:sym typeface="Arial"/>
                </a:rPr>
                <a:t>ext-tumor-size </a:t>
              </a:r>
              <a:r>
                <a:rPr kumimoji="0" lang="en-SE" sz="1400" b="0" i="0" u="none" strike="noStrike" kern="0" cap="none" spc="0" normalizeH="0" baseline="0" noProof="0" dirty="0">
                  <a:ln>
                    <a:noFill/>
                  </a:ln>
                  <a:solidFill>
                    <a:srgbClr val="FFFFFF"/>
                  </a:solidFill>
                  <a:effectLst/>
                  <a:uLnTx/>
                  <a:uFillTx/>
                  <a:latin typeface="Arial"/>
                  <a:cs typeface="Arial"/>
                  <a:sym typeface="Arial"/>
                </a:rPr>
                <a:t>prediction</a:t>
              </a:r>
            </a:p>
          </p:txBody>
        </p:sp>
        <p:sp>
          <p:nvSpPr>
            <p:cNvPr id="33" name="TextBox 32">
              <a:extLst>
                <a:ext uri="{FF2B5EF4-FFF2-40B4-BE49-F238E27FC236}">
                  <a16:creationId xmlns:a16="http://schemas.microsoft.com/office/drawing/2014/main" id="{62C2A5B7-801D-4E5E-6319-4F4A507D6FE1}"/>
                </a:ext>
              </a:extLst>
            </p:cNvPr>
            <p:cNvSpPr txBox="1"/>
            <p:nvPr/>
          </p:nvSpPr>
          <p:spPr>
            <a:xfrm>
              <a:off x="3098078" y="2879929"/>
              <a:ext cx="242960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600" b="1" i="0" u="none" strike="noStrike" kern="0" cap="none" spc="0" normalizeH="0" baseline="0" noProof="0" dirty="0">
                  <a:ln>
                    <a:noFill/>
                  </a:ln>
                  <a:solidFill>
                    <a:srgbClr val="73FEFF"/>
                  </a:solidFill>
                  <a:effectLst/>
                  <a:highlight>
                    <a:srgbClr val="000000"/>
                  </a:highlight>
                  <a:uLnTx/>
                  <a:uFillTx/>
                  <a:latin typeface="Arial"/>
                  <a:cs typeface="Arial"/>
                  <a:sym typeface="Arial"/>
                </a:rPr>
                <a:t>Foundation Model</a:t>
              </a:r>
            </a:p>
          </p:txBody>
        </p:sp>
        <p:pic>
          <p:nvPicPr>
            <p:cNvPr id="34" name="Google Shape;410;p37">
              <a:extLst>
                <a:ext uri="{FF2B5EF4-FFF2-40B4-BE49-F238E27FC236}">
                  <a16:creationId xmlns:a16="http://schemas.microsoft.com/office/drawing/2014/main" id="{013D5BA1-1574-FB63-0D92-A78C0FA82C89}"/>
                </a:ext>
              </a:extLst>
            </p:cNvPr>
            <p:cNvPicPr preferRelativeResize="0">
              <a:picLocks noChangeAspect="1"/>
            </p:cNvPicPr>
            <p:nvPr/>
          </p:nvPicPr>
          <p:blipFill>
            <a:blip r:embed="rId3">
              <a:alphaModFix/>
            </a:blip>
            <a:stretch>
              <a:fillRect/>
            </a:stretch>
          </p:blipFill>
          <p:spPr>
            <a:xfrm>
              <a:off x="2996866" y="2166269"/>
              <a:ext cx="2429603" cy="624580"/>
            </a:xfrm>
            <a:prstGeom prst="rect">
              <a:avLst/>
            </a:prstGeom>
            <a:noFill/>
            <a:ln>
              <a:noFill/>
            </a:ln>
          </p:spPr>
        </p:pic>
      </p:grpSp>
      <p:pic>
        <p:nvPicPr>
          <p:cNvPr id="35" name="Google Shape;1678;p146">
            <a:extLst>
              <a:ext uri="{FF2B5EF4-FFF2-40B4-BE49-F238E27FC236}">
                <a16:creationId xmlns:a16="http://schemas.microsoft.com/office/drawing/2014/main" id="{DF8AE345-72DA-BE46-DC50-32D8CCF48CC5}"/>
              </a:ext>
            </a:extLst>
          </p:cNvPr>
          <p:cNvPicPr preferRelativeResize="0">
            <a:picLocks noChangeAspect="1"/>
          </p:cNvPicPr>
          <p:nvPr/>
        </p:nvPicPr>
        <p:blipFill rotWithShape="1">
          <a:blip r:embed="rId4">
            <a:alphaModFix/>
          </a:blip>
          <a:srcRect l="1600" t="10362" r="79674" b="2846"/>
          <a:stretch/>
        </p:blipFill>
        <p:spPr>
          <a:xfrm>
            <a:off x="1892465" y="1632051"/>
            <a:ext cx="650350" cy="1862113"/>
          </a:xfrm>
          <a:prstGeom prst="rect">
            <a:avLst/>
          </a:prstGeom>
          <a:noFill/>
          <a:ln>
            <a:noFill/>
          </a:ln>
        </p:spPr>
      </p:pic>
      <p:pic>
        <p:nvPicPr>
          <p:cNvPr id="36" name="Picture 35">
            <a:extLst>
              <a:ext uri="{FF2B5EF4-FFF2-40B4-BE49-F238E27FC236}">
                <a16:creationId xmlns:a16="http://schemas.microsoft.com/office/drawing/2014/main" id="{2C2B699B-8F50-5471-3BD1-A671E0459D36}"/>
              </a:ext>
            </a:extLst>
          </p:cNvPr>
          <p:cNvPicPr>
            <a:picLocks noChangeAspect="1"/>
          </p:cNvPicPr>
          <p:nvPr/>
        </p:nvPicPr>
        <p:blipFill>
          <a:blip r:embed="rId5"/>
          <a:stretch>
            <a:fillRect/>
          </a:stretch>
        </p:blipFill>
        <p:spPr>
          <a:xfrm>
            <a:off x="2669538" y="2005771"/>
            <a:ext cx="738029" cy="1242349"/>
          </a:xfrm>
          <a:prstGeom prst="rect">
            <a:avLst/>
          </a:prstGeom>
        </p:spPr>
      </p:pic>
      <p:sp>
        <p:nvSpPr>
          <p:cNvPr id="37" name="Right Brace 36">
            <a:extLst>
              <a:ext uri="{FF2B5EF4-FFF2-40B4-BE49-F238E27FC236}">
                <a16:creationId xmlns:a16="http://schemas.microsoft.com/office/drawing/2014/main" id="{8DBFB39B-F057-6791-EF2D-AA2BAD9A3739}"/>
              </a:ext>
            </a:extLst>
          </p:cNvPr>
          <p:cNvSpPr/>
          <p:nvPr/>
        </p:nvSpPr>
        <p:spPr>
          <a:xfrm>
            <a:off x="3462311" y="1903291"/>
            <a:ext cx="45719" cy="1692417"/>
          </a:xfrm>
          <a:prstGeom prst="rightBrace">
            <a:avLst>
              <a:gd name="adj1" fmla="val 8333"/>
              <a:gd name="adj2" fmla="val 64178"/>
            </a:avLst>
          </a:prstGeom>
        </p:spPr>
        <p:style>
          <a:lnRef idx="2">
            <a:schemeClr val="accent6"/>
          </a:lnRef>
          <a:fillRef idx="0">
            <a:schemeClr val="accent6"/>
          </a:fillRef>
          <a:effectRef idx="1">
            <a:schemeClr val="accent6"/>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dirty="0">
              <a:ln>
                <a:noFill/>
              </a:ln>
              <a:solidFill>
                <a:srgbClr val="545859"/>
              </a:solidFill>
              <a:effectLst/>
              <a:uLnTx/>
              <a:uFillTx/>
              <a:latin typeface="Arial"/>
              <a:ea typeface="+mn-ea"/>
              <a:cs typeface="+mn-cs"/>
              <a:sym typeface="Arial"/>
            </a:endParaRPr>
          </a:p>
        </p:txBody>
      </p:sp>
      <p:sp>
        <p:nvSpPr>
          <p:cNvPr id="38" name="TextBox 37">
            <a:extLst>
              <a:ext uri="{FF2B5EF4-FFF2-40B4-BE49-F238E27FC236}">
                <a16:creationId xmlns:a16="http://schemas.microsoft.com/office/drawing/2014/main" id="{0FF71B34-E582-5A0B-3A60-A5689954ACE1}"/>
              </a:ext>
            </a:extLst>
          </p:cNvPr>
          <p:cNvSpPr txBox="1"/>
          <p:nvPr/>
        </p:nvSpPr>
        <p:spPr>
          <a:xfrm>
            <a:off x="2724409" y="3155620"/>
            <a:ext cx="41549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800" b="1" i="0" u="none" strike="noStrike" kern="0" cap="none" spc="0" normalizeH="0" baseline="0" noProof="0" dirty="0">
                <a:ln>
                  <a:noFill/>
                </a:ln>
                <a:solidFill>
                  <a:srgbClr val="FFFFFF"/>
                </a:solidFill>
                <a:effectLst/>
                <a:uLnTx/>
                <a:uFillTx/>
                <a:latin typeface="Arial"/>
                <a:cs typeface="Arial"/>
                <a:sym typeface="Arial"/>
              </a:rPr>
              <a:t>…</a:t>
            </a:r>
          </a:p>
        </p:txBody>
      </p:sp>
      <p:grpSp>
        <p:nvGrpSpPr>
          <p:cNvPr id="39" name="Group 38">
            <a:extLst>
              <a:ext uri="{FF2B5EF4-FFF2-40B4-BE49-F238E27FC236}">
                <a16:creationId xmlns:a16="http://schemas.microsoft.com/office/drawing/2014/main" id="{94562365-4B1C-F24F-5726-BB8191EFD025}"/>
              </a:ext>
            </a:extLst>
          </p:cNvPr>
          <p:cNvGrpSpPr/>
          <p:nvPr/>
        </p:nvGrpSpPr>
        <p:grpSpPr>
          <a:xfrm>
            <a:off x="6194338" y="1968149"/>
            <a:ext cx="1862039" cy="1253175"/>
            <a:chOff x="5214623" y="1439103"/>
            <a:chExt cx="1862039" cy="1253175"/>
          </a:xfrm>
        </p:grpSpPr>
        <p:sp>
          <p:nvSpPr>
            <p:cNvPr id="40" name="Right Arrow 14">
              <a:extLst>
                <a:ext uri="{FF2B5EF4-FFF2-40B4-BE49-F238E27FC236}">
                  <a16:creationId xmlns:a16="http://schemas.microsoft.com/office/drawing/2014/main" id="{B8BA2921-5B35-B827-F099-7983A2906C86}"/>
                </a:ext>
              </a:extLst>
            </p:cNvPr>
            <p:cNvSpPr/>
            <p:nvPr/>
          </p:nvSpPr>
          <p:spPr>
            <a:xfrm>
              <a:off x="5527680" y="2285439"/>
              <a:ext cx="328321" cy="390209"/>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1" name="TextBox 40">
              <a:extLst>
                <a:ext uri="{FF2B5EF4-FFF2-40B4-BE49-F238E27FC236}">
                  <a16:creationId xmlns:a16="http://schemas.microsoft.com/office/drawing/2014/main" id="{C440996C-8FBD-342D-2843-BB2BD782C4B5}"/>
                </a:ext>
              </a:extLst>
            </p:cNvPr>
            <p:cNvSpPr txBox="1"/>
            <p:nvPr/>
          </p:nvSpPr>
          <p:spPr>
            <a:xfrm>
              <a:off x="5214623" y="1439103"/>
              <a:ext cx="1862039"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cs typeface="Arial"/>
                  <a:sym typeface="Arial"/>
                </a:rPr>
                <a:t>Patient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cs typeface="Arial"/>
                  <a:sym typeface="Arial"/>
                </a:rPr>
                <a:t>Embedding</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cs typeface="Arial"/>
                  <a:sym typeface="Arial"/>
                </a:rPr>
                <a:t>vector</a:t>
              </a:r>
              <a:endParaRPr kumimoji="0" lang="en-SE" sz="1400" b="0" i="0" u="none" strike="noStrike" kern="0" cap="none" spc="0" normalizeH="0" baseline="0" noProof="0" dirty="0">
                <a:ln>
                  <a:noFill/>
                </a:ln>
                <a:solidFill>
                  <a:srgbClr val="FFFFFF"/>
                </a:solidFill>
                <a:effectLst/>
                <a:uLnTx/>
                <a:uFillTx/>
                <a:latin typeface="Arial"/>
                <a:cs typeface="Arial"/>
                <a:sym typeface="Arial"/>
              </a:endParaRPr>
            </a:p>
          </p:txBody>
        </p:sp>
        <p:pic>
          <p:nvPicPr>
            <p:cNvPr id="42" name="Picture 41">
              <a:extLst>
                <a:ext uri="{FF2B5EF4-FFF2-40B4-BE49-F238E27FC236}">
                  <a16:creationId xmlns:a16="http://schemas.microsoft.com/office/drawing/2014/main" id="{FA619F5D-DBEC-2DFC-E70B-F007007E087E}"/>
                </a:ext>
              </a:extLst>
            </p:cNvPr>
            <p:cNvPicPr>
              <a:picLocks noChangeAspect="1"/>
            </p:cNvPicPr>
            <p:nvPr/>
          </p:nvPicPr>
          <p:blipFill>
            <a:blip r:embed="rId6"/>
            <a:stretch>
              <a:fillRect/>
            </a:stretch>
          </p:blipFill>
          <p:spPr>
            <a:xfrm>
              <a:off x="5982238" y="2216028"/>
              <a:ext cx="278130" cy="476250"/>
            </a:xfrm>
            <a:prstGeom prst="rect">
              <a:avLst/>
            </a:prstGeom>
          </p:spPr>
        </p:pic>
      </p:grpSp>
    </p:spTree>
    <p:extLst>
      <p:ext uri="{BB962C8B-B14F-4D97-AF65-F5344CB8AC3E}">
        <p14:creationId xmlns:p14="http://schemas.microsoft.com/office/powerpoint/2010/main" val="371592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21A2985-0A9A-5D6E-8B39-2270A5DD53F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F3A6457-CF66-6649-AC30-C2CE06DA8232}"/>
              </a:ext>
            </a:extLst>
          </p:cNvPr>
          <p:cNvSpPr>
            <a:spLocks noGrp="1"/>
          </p:cNvSpPr>
          <p:nvPr>
            <p:ph type="body" sz="quarter" idx="75"/>
          </p:nvPr>
        </p:nvSpPr>
        <p:spPr/>
        <p:txBody>
          <a:bodyPr/>
          <a:lstStyle/>
          <a:p>
            <a:r>
              <a:rPr lang="en-US" sz="2300" dirty="0">
                <a:solidFill>
                  <a:schemeClr val="bg1"/>
                </a:solidFill>
              </a:rPr>
              <a:t>Tumor Dynamics Foundation Model: Predictive across Trials &amp; Tumor Type</a:t>
            </a:r>
          </a:p>
        </p:txBody>
      </p:sp>
      <p:sp>
        <p:nvSpPr>
          <p:cNvPr id="3" name="Text Placeholder 2">
            <a:extLst>
              <a:ext uri="{FF2B5EF4-FFF2-40B4-BE49-F238E27FC236}">
                <a16:creationId xmlns:a16="http://schemas.microsoft.com/office/drawing/2014/main" id="{00E7A24D-6B78-5C78-3A59-DD4F0E2B30CF}"/>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17A27D52-6060-5E8E-55D5-3BBA69472CA6}"/>
              </a:ext>
            </a:extLst>
          </p:cNvPr>
          <p:cNvSpPr>
            <a:spLocks noGrp="1"/>
          </p:cNvSpPr>
          <p:nvPr>
            <p:ph type="body" sz="quarter" idx="65"/>
          </p:nvPr>
        </p:nvSpPr>
        <p:spPr/>
        <p:txBody>
          <a:bodyPr/>
          <a:lstStyle/>
          <a:p>
            <a:endParaRPr lang="en-US"/>
          </a:p>
        </p:txBody>
      </p:sp>
      <p:sp>
        <p:nvSpPr>
          <p:cNvPr id="5" name="TextBox 4">
            <a:extLst>
              <a:ext uri="{FF2B5EF4-FFF2-40B4-BE49-F238E27FC236}">
                <a16:creationId xmlns:a16="http://schemas.microsoft.com/office/drawing/2014/main" id="{BFDCC9F7-0BD5-AD63-64CC-7BDC7A58AC68}"/>
              </a:ext>
            </a:extLst>
          </p:cNvPr>
          <p:cNvSpPr txBox="1"/>
          <p:nvPr/>
        </p:nvSpPr>
        <p:spPr>
          <a:xfrm>
            <a:off x="1343765" y="5248738"/>
            <a:ext cx="914033"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SE" sz="1100" b="0" i="0" u="none" strike="noStrike" kern="0" cap="none" spc="0" normalizeH="0" baseline="0" noProof="0" dirty="0">
                <a:ln>
                  <a:noFill/>
                </a:ln>
                <a:solidFill>
                  <a:srgbClr val="FFFFFF"/>
                </a:solidFill>
                <a:effectLst/>
                <a:uLnTx/>
                <a:uFillTx/>
                <a:latin typeface="Arial"/>
                <a:cs typeface="Arial"/>
                <a:sym typeface="Arial"/>
              </a:rPr>
              <a:t>Gengbo Liu</a:t>
            </a:r>
          </a:p>
        </p:txBody>
      </p:sp>
      <p:pic>
        <p:nvPicPr>
          <p:cNvPr id="6" name="Google Shape;1678;p146">
            <a:extLst>
              <a:ext uri="{FF2B5EF4-FFF2-40B4-BE49-F238E27FC236}">
                <a16:creationId xmlns:a16="http://schemas.microsoft.com/office/drawing/2014/main" id="{92DF5126-AA16-DD74-E8C8-87234ECB0131}"/>
              </a:ext>
            </a:extLst>
          </p:cNvPr>
          <p:cNvPicPr preferRelativeResize="0">
            <a:picLocks noChangeAspect="1"/>
          </p:cNvPicPr>
          <p:nvPr/>
        </p:nvPicPr>
        <p:blipFill rotWithShape="1">
          <a:blip r:embed="rId2">
            <a:alphaModFix/>
          </a:blip>
          <a:srcRect l="1600" t="10362" r="79674" b="2846"/>
          <a:stretch/>
        </p:blipFill>
        <p:spPr>
          <a:xfrm>
            <a:off x="2441207" y="1469985"/>
            <a:ext cx="379504" cy="1086615"/>
          </a:xfrm>
          <a:prstGeom prst="rect">
            <a:avLst/>
          </a:prstGeom>
          <a:noFill/>
          <a:ln>
            <a:noFill/>
          </a:ln>
        </p:spPr>
      </p:pic>
      <p:pic>
        <p:nvPicPr>
          <p:cNvPr id="7" name="Picture 6">
            <a:extLst>
              <a:ext uri="{FF2B5EF4-FFF2-40B4-BE49-F238E27FC236}">
                <a16:creationId xmlns:a16="http://schemas.microsoft.com/office/drawing/2014/main" id="{85DE9247-32DE-08EE-C485-6AA91D2A623B}"/>
              </a:ext>
            </a:extLst>
          </p:cNvPr>
          <p:cNvPicPr>
            <a:picLocks noChangeAspect="1"/>
          </p:cNvPicPr>
          <p:nvPr/>
        </p:nvPicPr>
        <p:blipFill>
          <a:blip r:embed="rId3"/>
          <a:stretch>
            <a:fillRect/>
          </a:stretch>
        </p:blipFill>
        <p:spPr>
          <a:xfrm>
            <a:off x="2942146" y="1569388"/>
            <a:ext cx="516598" cy="869606"/>
          </a:xfrm>
          <a:prstGeom prst="rect">
            <a:avLst/>
          </a:prstGeom>
        </p:spPr>
      </p:pic>
      <p:pic>
        <p:nvPicPr>
          <p:cNvPr id="8" name="Picture 7">
            <a:extLst>
              <a:ext uri="{FF2B5EF4-FFF2-40B4-BE49-F238E27FC236}">
                <a16:creationId xmlns:a16="http://schemas.microsoft.com/office/drawing/2014/main" id="{7FBFB36A-AF93-A5BA-0C19-921827E67C0C}"/>
              </a:ext>
            </a:extLst>
          </p:cNvPr>
          <p:cNvPicPr>
            <a:picLocks noChangeAspect="1"/>
          </p:cNvPicPr>
          <p:nvPr/>
        </p:nvPicPr>
        <p:blipFill>
          <a:blip r:embed="rId4"/>
          <a:stretch>
            <a:fillRect/>
          </a:stretch>
        </p:blipFill>
        <p:spPr>
          <a:xfrm>
            <a:off x="1267849" y="2650360"/>
            <a:ext cx="8735034" cy="2631034"/>
          </a:xfrm>
          <a:prstGeom prst="rect">
            <a:avLst/>
          </a:prstGeom>
        </p:spPr>
      </p:pic>
      <p:pic>
        <p:nvPicPr>
          <p:cNvPr id="9" name="Picture 8">
            <a:extLst>
              <a:ext uri="{FF2B5EF4-FFF2-40B4-BE49-F238E27FC236}">
                <a16:creationId xmlns:a16="http://schemas.microsoft.com/office/drawing/2014/main" id="{3D9AC57A-CA1A-9FDD-E06F-BD3A4359131D}"/>
              </a:ext>
            </a:extLst>
          </p:cNvPr>
          <p:cNvPicPr>
            <a:picLocks noChangeAspect="1"/>
          </p:cNvPicPr>
          <p:nvPr/>
        </p:nvPicPr>
        <p:blipFill>
          <a:blip r:embed="rId5"/>
          <a:stretch>
            <a:fillRect/>
          </a:stretch>
        </p:blipFill>
        <p:spPr>
          <a:xfrm>
            <a:off x="4685631" y="1568270"/>
            <a:ext cx="2546349" cy="967613"/>
          </a:xfrm>
          <a:prstGeom prst="rect">
            <a:avLst/>
          </a:prstGeom>
        </p:spPr>
      </p:pic>
      <p:pic>
        <p:nvPicPr>
          <p:cNvPr id="10" name="Picture 9">
            <a:extLst>
              <a:ext uri="{FF2B5EF4-FFF2-40B4-BE49-F238E27FC236}">
                <a16:creationId xmlns:a16="http://schemas.microsoft.com/office/drawing/2014/main" id="{FA5442BE-5583-1B79-3087-BF3236E98F5E}"/>
              </a:ext>
            </a:extLst>
          </p:cNvPr>
          <p:cNvPicPr>
            <a:picLocks noChangeAspect="1"/>
          </p:cNvPicPr>
          <p:nvPr/>
        </p:nvPicPr>
        <p:blipFill>
          <a:blip r:embed="rId6"/>
          <a:stretch>
            <a:fillRect/>
          </a:stretch>
        </p:blipFill>
        <p:spPr>
          <a:xfrm>
            <a:off x="7549505" y="1610189"/>
            <a:ext cx="888717" cy="748393"/>
          </a:xfrm>
          <a:prstGeom prst="rect">
            <a:avLst/>
          </a:prstGeom>
        </p:spPr>
      </p:pic>
      <p:pic>
        <p:nvPicPr>
          <p:cNvPr id="11" name="Picture 10">
            <a:extLst>
              <a:ext uri="{FF2B5EF4-FFF2-40B4-BE49-F238E27FC236}">
                <a16:creationId xmlns:a16="http://schemas.microsoft.com/office/drawing/2014/main" id="{ED7ABDBB-441D-CB82-81F0-BCB848327BBA}"/>
              </a:ext>
            </a:extLst>
          </p:cNvPr>
          <p:cNvPicPr>
            <a:picLocks noChangeAspect="1"/>
          </p:cNvPicPr>
          <p:nvPr/>
        </p:nvPicPr>
        <p:blipFill>
          <a:blip r:embed="rId7"/>
          <a:stretch>
            <a:fillRect/>
          </a:stretch>
        </p:blipFill>
        <p:spPr>
          <a:xfrm>
            <a:off x="8717166" y="1609971"/>
            <a:ext cx="1297135" cy="763957"/>
          </a:xfrm>
          <a:prstGeom prst="rect">
            <a:avLst/>
          </a:prstGeom>
        </p:spPr>
      </p:pic>
      <p:sp>
        <p:nvSpPr>
          <p:cNvPr id="12" name="Right Arrow 17">
            <a:extLst>
              <a:ext uri="{FF2B5EF4-FFF2-40B4-BE49-F238E27FC236}">
                <a16:creationId xmlns:a16="http://schemas.microsoft.com/office/drawing/2014/main" id="{3F774950-9467-80E1-4213-204D8D8BB137}"/>
              </a:ext>
            </a:extLst>
          </p:cNvPr>
          <p:cNvSpPr/>
          <p:nvPr/>
        </p:nvSpPr>
        <p:spPr>
          <a:xfrm>
            <a:off x="7288920" y="1855693"/>
            <a:ext cx="221023" cy="241803"/>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3" name="Right Arrow 18">
            <a:extLst>
              <a:ext uri="{FF2B5EF4-FFF2-40B4-BE49-F238E27FC236}">
                <a16:creationId xmlns:a16="http://schemas.microsoft.com/office/drawing/2014/main" id="{FB1DB28B-E05F-3561-8C22-6C21748CD696}"/>
              </a:ext>
            </a:extLst>
          </p:cNvPr>
          <p:cNvSpPr/>
          <p:nvPr/>
        </p:nvSpPr>
        <p:spPr>
          <a:xfrm>
            <a:off x="8503910" y="1881297"/>
            <a:ext cx="143029" cy="258140"/>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SE"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4" name="Picture 13">
            <a:extLst>
              <a:ext uri="{FF2B5EF4-FFF2-40B4-BE49-F238E27FC236}">
                <a16:creationId xmlns:a16="http://schemas.microsoft.com/office/drawing/2014/main" id="{5D21046F-356A-B1D2-FD73-A5EF5C7C1B92}"/>
              </a:ext>
            </a:extLst>
          </p:cNvPr>
          <p:cNvPicPr>
            <a:picLocks noChangeAspect="1"/>
          </p:cNvPicPr>
          <p:nvPr/>
        </p:nvPicPr>
        <p:blipFill>
          <a:blip r:embed="rId8"/>
          <a:stretch>
            <a:fillRect/>
          </a:stretch>
        </p:blipFill>
        <p:spPr>
          <a:xfrm>
            <a:off x="8478630" y="2163495"/>
            <a:ext cx="161437" cy="276432"/>
          </a:xfrm>
          <a:prstGeom prst="rect">
            <a:avLst/>
          </a:prstGeom>
        </p:spPr>
      </p:pic>
    </p:spTree>
    <p:extLst>
      <p:ext uri="{BB962C8B-B14F-4D97-AF65-F5344CB8AC3E}">
        <p14:creationId xmlns:p14="http://schemas.microsoft.com/office/powerpoint/2010/main" val="3800147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CBD71B9-8BB3-E1D0-17BF-854DCCD5FC6F}"/>
              </a:ext>
            </a:extLst>
          </p:cNvPr>
          <p:cNvSpPr>
            <a:spLocks noGrp="1"/>
          </p:cNvSpPr>
          <p:nvPr>
            <p:ph type="body" sz="quarter" idx="64"/>
          </p:nvPr>
        </p:nvSpPr>
        <p:spPr/>
        <p:txBody>
          <a:bodyPr/>
          <a:lstStyle/>
          <a:p>
            <a:r>
              <a:rPr lang="en-US" dirty="0"/>
              <a:t>The Rise of Large Language Model</a:t>
            </a:r>
          </a:p>
        </p:txBody>
      </p:sp>
      <p:sp>
        <p:nvSpPr>
          <p:cNvPr id="4" name="Text Placeholder 3">
            <a:extLst>
              <a:ext uri="{FF2B5EF4-FFF2-40B4-BE49-F238E27FC236}">
                <a16:creationId xmlns:a16="http://schemas.microsoft.com/office/drawing/2014/main" id="{D7609D3A-DD66-A205-3F63-21690FD39A2A}"/>
              </a:ext>
            </a:extLst>
          </p:cNvPr>
          <p:cNvSpPr>
            <a:spLocks noGrp="1"/>
          </p:cNvSpPr>
          <p:nvPr>
            <p:ph type="body" sz="quarter" idx="63"/>
          </p:nvPr>
        </p:nvSpPr>
        <p:spPr/>
        <p:txBody>
          <a:bodyPr/>
          <a:lstStyle/>
          <a:p>
            <a:endParaRPr lang="en-US"/>
          </a:p>
        </p:txBody>
      </p:sp>
      <p:sp>
        <p:nvSpPr>
          <p:cNvPr id="5" name="Text Placeholder 4">
            <a:extLst>
              <a:ext uri="{FF2B5EF4-FFF2-40B4-BE49-F238E27FC236}">
                <a16:creationId xmlns:a16="http://schemas.microsoft.com/office/drawing/2014/main" id="{F78EC7F3-8595-6945-5EEC-AC56248DA1A4}"/>
              </a:ext>
            </a:extLst>
          </p:cNvPr>
          <p:cNvSpPr>
            <a:spLocks noGrp="1"/>
          </p:cNvSpPr>
          <p:nvPr>
            <p:ph type="body" sz="quarter" idx="65"/>
          </p:nvPr>
        </p:nvSpPr>
        <p:spPr/>
        <p:txBody>
          <a:bodyPr/>
          <a:lstStyle/>
          <a:p>
            <a:endParaRPr lang="en-US"/>
          </a:p>
        </p:txBody>
      </p:sp>
      <p:sp>
        <p:nvSpPr>
          <p:cNvPr id="6" name="Text Placeholder 1">
            <a:extLst>
              <a:ext uri="{FF2B5EF4-FFF2-40B4-BE49-F238E27FC236}">
                <a16:creationId xmlns:a16="http://schemas.microsoft.com/office/drawing/2014/main" id="{7B0E0561-2BE4-350A-11A8-ED44408A2BBA}"/>
              </a:ext>
            </a:extLst>
          </p:cNvPr>
          <p:cNvSpPr txBox="1">
            <a:spLocks/>
          </p:cNvSpPr>
          <p:nvPr/>
        </p:nvSpPr>
        <p:spPr>
          <a:xfrm>
            <a:off x="277523" y="877599"/>
            <a:ext cx="11798157" cy="5256088"/>
          </a:xfrm>
          <a:prstGeom prst="rect">
            <a:avLst/>
          </a:prstGeom>
        </p:spPr>
        <p:txBody>
          <a:bodyPr/>
          <a:lstStyle>
            <a:lvl1pPr marL="457200" indent="-4572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914400" algn="l" rtl="0" eaLnBrk="0" fontAlgn="base" hangingPunct="0">
              <a:spcBef>
                <a:spcPct val="20000"/>
              </a:spcBef>
              <a:spcAft>
                <a:spcPct val="0"/>
              </a:spcAft>
              <a:defRPr sz="2400">
                <a:solidFill>
                  <a:schemeClr val="tx1"/>
                </a:solidFill>
                <a:latin typeface="+mn-lt"/>
              </a:defRPr>
            </a:lvl3pPr>
            <a:lvl4pPr marL="1371600" algn="l" rtl="0" eaLnBrk="0" fontAlgn="base" hangingPunct="0">
              <a:spcBef>
                <a:spcPct val="20000"/>
              </a:spcBef>
              <a:spcAft>
                <a:spcPct val="0"/>
              </a:spcAft>
              <a:defRPr sz="2000">
                <a:solidFill>
                  <a:schemeClr val="tx1"/>
                </a:solidFill>
                <a:latin typeface="+mn-lt"/>
              </a:defRPr>
            </a:lvl4pPr>
            <a:lvl5pPr marL="1828800" algn="l" rtl="0" eaLnBrk="0" fontAlgn="base" hangingPunct="0">
              <a:spcBef>
                <a:spcPct val="20000"/>
              </a:spcBef>
              <a:spcAft>
                <a:spcPct val="0"/>
              </a:spcAft>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z="2400" kern="0" dirty="0"/>
              <a:t>Transformative potential of AI models with capability to read texts and code offers many opportunities in drug discovery &amp; development</a:t>
            </a:r>
          </a:p>
        </p:txBody>
      </p:sp>
      <p:pic>
        <p:nvPicPr>
          <p:cNvPr id="7" name="Main graphic">
            <a:extLst>
              <a:ext uri="{FF2B5EF4-FFF2-40B4-BE49-F238E27FC236}">
                <a16:creationId xmlns:a16="http://schemas.microsoft.com/office/drawing/2014/main" id="{31D50B76-502C-9BD5-98CF-367A2D5AA349}"/>
              </a:ext>
            </a:extLst>
          </p:cNvPr>
          <p:cNvPicPr/>
          <p:nvPr/>
        </p:nvPicPr>
        <p:blipFill>
          <a:blip r:embed="rId2"/>
          <a:stretch/>
        </p:blipFill>
        <p:spPr>
          <a:xfrm>
            <a:off x="5447837" y="1922330"/>
            <a:ext cx="6350040" cy="3738960"/>
          </a:xfrm>
          <a:prstGeom prst="rect">
            <a:avLst/>
          </a:prstGeom>
          <a:ln>
            <a:noFill/>
          </a:ln>
        </p:spPr>
      </p:pic>
      <p:pic>
        <p:nvPicPr>
          <p:cNvPr id="8" name="Picture 7">
            <a:extLst>
              <a:ext uri="{FF2B5EF4-FFF2-40B4-BE49-F238E27FC236}">
                <a16:creationId xmlns:a16="http://schemas.microsoft.com/office/drawing/2014/main" id="{80DC861B-0B18-9CAC-5C93-494295064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997" y="1824040"/>
            <a:ext cx="3645919" cy="1553096"/>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CC12F70F-A4DD-4E0B-905F-0FFFC364CC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32" y="3903756"/>
            <a:ext cx="4819505" cy="2560077"/>
          </a:xfrm>
          <a:prstGeom prst="rect">
            <a:avLst/>
          </a:prstGeom>
        </p:spPr>
      </p:pic>
    </p:spTree>
    <p:extLst>
      <p:ext uri="{BB962C8B-B14F-4D97-AF65-F5344CB8AC3E}">
        <p14:creationId xmlns:p14="http://schemas.microsoft.com/office/powerpoint/2010/main" val="201814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755AD29-ECEA-C7D0-0D6A-60A506E3C452}"/>
              </a:ext>
            </a:extLst>
          </p:cNvPr>
          <p:cNvSpPr>
            <a:spLocks noGrp="1"/>
          </p:cNvSpPr>
          <p:nvPr>
            <p:ph type="body" sz="quarter" idx="63"/>
          </p:nvPr>
        </p:nvSpPr>
        <p:spPr/>
        <p:txBody>
          <a:bodyPr/>
          <a:lstStyle/>
          <a:p>
            <a:endParaRPr lang="en-US"/>
          </a:p>
        </p:txBody>
      </p:sp>
      <p:sp>
        <p:nvSpPr>
          <p:cNvPr id="5" name="Text Placeholder 4">
            <a:extLst>
              <a:ext uri="{FF2B5EF4-FFF2-40B4-BE49-F238E27FC236}">
                <a16:creationId xmlns:a16="http://schemas.microsoft.com/office/drawing/2014/main" id="{54C77849-00AC-5CF3-85ED-451622913953}"/>
              </a:ext>
            </a:extLst>
          </p:cNvPr>
          <p:cNvSpPr>
            <a:spLocks noGrp="1"/>
          </p:cNvSpPr>
          <p:nvPr>
            <p:ph type="body" sz="quarter" idx="65"/>
          </p:nvPr>
        </p:nvSpPr>
        <p:spPr/>
        <p:txBody>
          <a:bodyPr/>
          <a:lstStyle/>
          <a:p>
            <a:endParaRPr lang="en-US"/>
          </a:p>
        </p:txBody>
      </p:sp>
      <p:pic>
        <p:nvPicPr>
          <p:cNvPr id="7" name="Picture 6">
            <a:extLst>
              <a:ext uri="{FF2B5EF4-FFF2-40B4-BE49-F238E27FC236}">
                <a16:creationId xmlns:a16="http://schemas.microsoft.com/office/drawing/2014/main" id="{7F5E4B2C-7A0B-CCA5-BC14-7864B5392788}"/>
              </a:ext>
            </a:extLst>
          </p:cNvPr>
          <p:cNvPicPr>
            <a:picLocks noChangeAspect="1"/>
          </p:cNvPicPr>
          <p:nvPr/>
        </p:nvPicPr>
        <p:blipFill>
          <a:blip r:embed="rId2"/>
          <a:stretch>
            <a:fillRect/>
          </a:stretch>
        </p:blipFill>
        <p:spPr>
          <a:xfrm>
            <a:off x="999932" y="162372"/>
            <a:ext cx="3799622" cy="122378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6ADBAF92-A7D7-D472-D0EB-CCD054CAB06D}"/>
              </a:ext>
            </a:extLst>
          </p:cNvPr>
          <p:cNvPicPr>
            <a:picLocks noChangeAspect="1"/>
          </p:cNvPicPr>
          <p:nvPr/>
        </p:nvPicPr>
        <p:blipFill>
          <a:blip r:embed="rId3"/>
          <a:stretch>
            <a:fillRect/>
          </a:stretch>
        </p:blipFill>
        <p:spPr>
          <a:xfrm>
            <a:off x="1123693" y="1590008"/>
            <a:ext cx="9636236" cy="5058434"/>
          </a:xfrm>
          <a:prstGeom prst="rect">
            <a:avLst/>
          </a:prstGeom>
        </p:spPr>
      </p:pic>
    </p:spTree>
    <p:extLst>
      <p:ext uri="{BB962C8B-B14F-4D97-AF65-F5344CB8AC3E}">
        <p14:creationId xmlns:p14="http://schemas.microsoft.com/office/powerpoint/2010/main" val="1278906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FA68F-F0FE-A7B4-0D9C-A97B64E9E27F}"/>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0" name="Rectangle: Rounded Corners 149">
                <a:extLst>
                  <a:ext uri="{FF2B5EF4-FFF2-40B4-BE49-F238E27FC236}">
                    <a16:creationId xmlns:a16="http://schemas.microsoft.com/office/drawing/2014/main" id="{1B98A1B8-15C4-98FE-6BE3-118BCF9E86D7}"/>
                  </a:ext>
                </a:extLst>
              </p:cNvPr>
              <p:cNvSpPr/>
              <p:nvPr/>
            </p:nvSpPr>
            <p:spPr>
              <a:xfrm>
                <a:off x="247757" y="2805964"/>
                <a:ext cx="2378339" cy="633064"/>
              </a:xfrm>
              <a:prstGeom prst="roundRect">
                <a:avLst/>
              </a:prstGeom>
              <a:solidFill>
                <a:srgbClr val="0F9ED5"/>
              </a:soli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mn-ea"/>
                              <a:cs typeface="+mn-cs"/>
                            </a:rPr>
                            <m:t>𝑑𝑥</m:t>
                          </m:r>
                        </m:num>
                        <m:den>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mn-ea"/>
                              <a:cs typeface="+mn-cs"/>
                            </a:rPr>
                            <m:t>𝑑𝑡</m:t>
                          </m:r>
                        </m:den>
                      </m:f>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mn-ea"/>
                          <a:cs typeface="+mn-cs"/>
                        </a:rPr>
                        <m:t>=</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𝛼</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𝑥</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𝑇h</m:t>
                      </m:r>
                      <m:r>
                        <a:rPr kumimoji="0" lang="en-US" sz="1800" b="0" i="1" u="none" strike="noStrike" kern="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rPr>
                        <m:t>0…</m:t>
                      </m:r>
                    </m:oMath>
                  </m:oMathPara>
                </a14:m>
                <a:endParaRPr kumimoji="0" lang="en-US" sz="1800" b="0" i="0" u="none" strike="noStrike" kern="0" cap="none" spc="0" normalizeH="0" baseline="0" noProof="0" dirty="0">
                  <a:ln>
                    <a:noFill/>
                  </a:ln>
                  <a:solidFill>
                    <a:prstClr val="white"/>
                  </a:solidFill>
                  <a:effectLst/>
                  <a:uLnTx/>
                  <a:uFillTx/>
                  <a:latin typeface="Aptos" panose="02110004020202020204"/>
                  <a:ea typeface="+mn-ea"/>
                  <a:cs typeface="+mn-cs"/>
                </a:endParaRPr>
              </a:p>
            </p:txBody>
          </p:sp>
        </mc:Choice>
        <mc:Fallback xmlns="">
          <p:sp>
            <p:nvSpPr>
              <p:cNvPr id="150" name="Rectangle: Rounded Corners 149">
                <a:extLst>
                  <a:ext uri="{FF2B5EF4-FFF2-40B4-BE49-F238E27FC236}">
                    <a16:creationId xmlns:a16="http://schemas.microsoft.com/office/drawing/2014/main" id="{1B98A1B8-15C4-98FE-6BE3-118BCF9E86D7}"/>
                  </a:ext>
                </a:extLst>
              </p:cNvPr>
              <p:cNvSpPr>
                <a:spLocks noRot="1" noChangeAspect="1" noMove="1" noResize="1" noEditPoints="1" noAdjustHandles="1" noChangeArrowheads="1" noChangeShapeType="1" noTextEdit="1"/>
              </p:cNvSpPr>
              <p:nvPr/>
            </p:nvSpPr>
            <p:spPr>
              <a:xfrm>
                <a:off x="247757" y="2805964"/>
                <a:ext cx="2378339" cy="633064"/>
              </a:xfrm>
              <a:prstGeom prst="roundRect">
                <a:avLst/>
              </a:prstGeom>
              <a:blipFill>
                <a:blip r:embed="rId3"/>
                <a:stretch>
                  <a:fillRect/>
                </a:stretch>
              </a:blipFill>
              <a:ln w="25400" cap="flat" cmpd="sng" algn="ctr">
                <a:solidFill>
                  <a:sysClr val="window" lastClr="FFFFFF"/>
                </a:solidFill>
                <a:prstDash val="solid"/>
                <a:miter lim="800000"/>
              </a:ln>
              <a:effectLst/>
            </p:spPr>
            <p:txBody>
              <a:bodyPr/>
              <a:lstStyle/>
              <a:p>
                <a:r>
                  <a:rPr lang="en-US">
                    <a:noFill/>
                  </a:rPr>
                  <a:t> </a:t>
                </a:r>
              </a:p>
            </p:txBody>
          </p:sp>
        </mc:Fallback>
      </mc:AlternateContent>
      <p:pic>
        <p:nvPicPr>
          <p:cNvPr id="148" name="Picture 147">
            <a:extLst>
              <a:ext uri="{FF2B5EF4-FFF2-40B4-BE49-F238E27FC236}">
                <a16:creationId xmlns:a16="http://schemas.microsoft.com/office/drawing/2014/main" id="{3B74B455-0A66-6DB2-1D21-7220DA4A36E4}"/>
              </a:ext>
            </a:extLst>
          </p:cNvPr>
          <p:cNvPicPr>
            <a:picLocks noChangeAspect="1"/>
          </p:cNvPicPr>
          <p:nvPr/>
        </p:nvPicPr>
        <p:blipFill>
          <a:blip r:embed="rId4">
            <a:extLst>
              <a:ext uri="{28A0092B-C50C-407E-A947-70E740481C1C}">
                <a14:useLocalDpi xmlns:a14="http://schemas.microsoft.com/office/drawing/2010/main" val="0"/>
              </a:ext>
            </a:extLst>
          </a:blip>
          <a:srcRect t="10801"/>
          <a:stretch>
            <a:fillRect/>
          </a:stretch>
        </p:blipFill>
        <p:spPr>
          <a:xfrm>
            <a:off x="634519" y="4082809"/>
            <a:ext cx="1462642" cy="1027621"/>
          </a:xfrm>
          <a:prstGeom prst="rect">
            <a:avLst/>
          </a:prstGeom>
          <a:noFill/>
          <a:scene3d>
            <a:camera prst="orthographicFront">
              <a:rot lat="3300001" lon="10799999" rev="10799999"/>
            </a:camera>
            <a:lightRig rig="threePt" dir="t"/>
          </a:scene3d>
        </p:spPr>
      </p:pic>
      <p:sp>
        <p:nvSpPr>
          <p:cNvPr id="4" name="Text Placeholder 3">
            <a:extLst>
              <a:ext uri="{FF2B5EF4-FFF2-40B4-BE49-F238E27FC236}">
                <a16:creationId xmlns:a16="http://schemas.microsoft.com/office/drawing/2014/main" id="{9461C49F-45C9-1530-5B3B-63C40E4D94C2}"/>
              </a:ext>
            </a:extLst>
          </p:cNvPr>
          <p:cNvSpPr>
            <a:spLocks noGrp="1"/>
          </p:cNvSpPr>
          <p:nvPr>
            <p:ph type="body" sz="quarter" idx="63"/>
          </p:nvPr>
        </p:nvSpPr>
        <p:spPr/>
        <p:txBody>
          <a:bodyPr/>
          <a:lstStyle/>
          <a:p>
            <a:endParaRPr lang="en-US" dirty="0"/>
          </a:p>
        </p:txBody>
      </p:sp>
      <p:sp>
        <p:nvSpPr>
          <p:cNvPr id="5" name="Text Placeholder 4">
            <a:extLst>
              <a:ext uri="{FF2B5EF4-FFF2-40B4-BE49-F238E27FC236}">
                <a16:creationId xmlns:a16="http://schemas.microsoft.com/office/drawing/2014/main" id="{99059873-8028-C0EF-0091-1A3DC061197F}"/>
              </a:ext>
            </a:extLst>
          </p:cNvPr>
          <p:cNvSpPr>
            <a:spLocks noGrp="1"/>
          </p:cNvSpPr>
          <p:nvPr>
            <p:ph type="body" sz="quarter" idx="65"/>
          </p:nvPr>
        </p:nvSpPr>
        <p:spPr/>
        <p:txBody>
          <a:bodyPr/>
          <a:lstStyle/>
          <a:p>
            <a:endParaRPr lang="en-US" dirty="0"/>
          </a:p>
        </p:txBody>
      </p:sp>
      <p:sp>
        <p:nvSpPr>
          <p:cNvPr id="32" name="TextBox 31">
            <a:extLst>
              <a:ext uri="{FF2B5EF4-FFF2-40B4-BE49-F238E27FC236}">
                <a16:creationId xmlns:a16="http://schemas.microsoft.com/office/drawing/2014/main" id="{E31C1F90-ACCE-524A-9C8F-FD2897F97FE2}"/>
              </a:ext>
            </a:extLst>
          </p:cNvPr>
          <p:cNvSpPr txBox="1"/>
          <p:nvPr/>
        </p:nvSpPr>
        <p:spPr>
          <a:xfrm rot="16200000">
            <a:off x="8994263" y="4719446"/>
            <a:ext cx="1744324" cy="369332"/>
          </a:xfrm>
          <a:prstGeom prst="rect">
            <a:avLst/>
          </a:prstGeom>
          <a:noFill/>
        </p:spPr>
        <p:txBody>
          <a:bodyPr wrap="none" rtlCol="0">
            <a:spAutoFit/>
          </a:bodyPr>
          <a:lstStyle/>
          <a:p>
            <a:r>
              <a:rPr lang="en-US" dirty="0">
                <a:solidFill>
                  <a:schemeClr val="bg1"/>
                </a:solidFill>
              </a:rPr>
              <a:t>Tracer Kinetics</a:t>
            </a:r>
          </a:p>
        </p:txBody>
      </p:sp>
      <p:pic>
        <p:nvPicPr>
          <p:cNvPr id="66" name="Picture 65">
            <a:extLst>
              <a:ext uri="{FF2B5EF4-FFF2-40B4-BE49-F238E27FC236}">
                <a16:creationId xmlns:a16="http://schemas.microsoft.com/office/drawing/2014/main" id="{C8D019BA-898E-5F62-974C-C1046034CE35}"/>
              </a:ext>
            </a:extLst>
          </p:cNvPr>
          <p:cNvPicPr>
            <a:picLocks noChangeAspect="1"/>
          </p:cNvPicPr>
          <p:nvPr/>
        </p:nvPicPr>
        <p:blipFill>
          <a:blip r:embed="rId5">
            <a:extLst>
              <a:ext uri="{28A0092B-C50C-407E-A947-70E740481C1C}">
                <a14:useLocalDpi xmlns:a14="http://schemas.microsoft.com/office/drawing/2010/main" val="0"/>
              </a:ext>
            </a:extLst>
          </a:blip>
          <a:srcRect b="6197"/>
          <a:stretch>
            <a:fillRect/>
          </a:stretch>
        </p:blipFill>
        <p:spPr>
          <a:xfrm>
            <a:off x="6796401" y="10"/>
            <a:ext cx="5395599" cy="3428991"/>
          </a:xfrm>
          <a:custGeom>
            <a:avLst/>
            <a:gdLst/>
            <a:ahLst/>
            <a:cxnLst/>
            <a:rect l="l" t="t" r="r" b="b"/>
            <a:pathLst>
              <a:path w="5395599" h="3429001">
                <a:moveTo>
                  <a:pt x="72963" y="0"/>
                </a:moveTo>
                <a:lnTo>
                  <a:pt x="5395599" y="0"/>
                </a:lnTo>
                <a:lnTo>
                  <a:pt x="5395599" y="3429001"/>
                </a:lnTo>
                <a:lnTo>
                  <a:pt x="256669" y="3429001"/>
                </a:lnTo>
                <a:lnTo>
                  <a:pt x="256477" y="3428211"/>
                </a:lnTo>
                <a:cubicBezTo>
                  <a:pt x="254725" y="3426377"/>
                  <a:pt x="251186" y="3424046"/>
                  <a:pt x="244603" y="3420520"/>
                </a:cubicBezTo>
                <a:cubicBezTo>
                  <a:pt x="243813" y="3379165"/>
                  <a:pt x="193520" y="3324511"/>
                  <a:pt x="204327" y="3284165"/>
                </a:cubicBezTo>
                <a:cubicBezTo>
                  <a:pt x="194574" y="3253336"/>
                  <a:pt x="190523" y="3260142"/>
                  <a:pt x="186088" y="3235544"/>
                </a:cubicBezTo>
                <a:cubicBezTo>
                  <a:pt x="177204" y="3195982"/>
                  <a:pt x="171586" y="3088699"/>
                  <a:pt x="169747" y="3057384"/>
                </a:cubicBezTo>
                <a:cubicBezTo>
                  <a:pt x="172244" y="3054365"/>
                  <a:pt x="173937" y="3051091"/>
                  <a:pt x="175054" y="3047652"/>
                </a:cubicBezTo>
                <a:lnTo>
                  <a:pt x="176808" y="3037529"/>
                </a:lnTo>
                <a:lnTo>
                  <a:pt x="175755" y="3036541"/>
                </a:lnTo>
                <a:cubicBezTo>
                  <a:pt x="173051" y="3031669"/>
                  <a:pt x="172963" y="3028266"/>
                  <a:pt x="174031" y="3025524"/>
                </a:cubicBezTo>
                <a:lnTo>
                  <a:pt x="176185" y="3022606"/>
                </a:lnTo>
                <a:cubicBezTo>
                  <a:pt x="176055" y="3020033"/>
                  <a:pt x="175924" y="3017460"/>
                  <a:pt x="175794" y="3014887"/>
                </a:cubicBezTo>
                <a:lnTo>
                  <a:pt x="177164" y="2999257"/>
                </a:lnTo>
                <a:lnTo>
                  <a:pt x="175416" y="2996732"/>
                </a:lnTo>
                <a:cubicBezTo>
                  <a:pt x="175064" y="2989081"/>
                  <a:pt x="174711" y="2981431"/>
                  <a:pt x="174360" y="2973780"/>
                </a:cubicBezTo>
                <a:lnTo>
                  <a:pt x="173394" y="2973655"/>
                </a:lnTo>
                <a:cubicBezTo>
                  <a:pt x="171202" y="2972846"/>
                  <a:pt x="169541" y="2971263"/>
                  <a:pt x="168939" y="2968014"/>
                </a:cubicBezTo>
                <a:cubicBezTo>
                  <a:pt x="155920" y="2975784"/>
                  <a:pt x="163222" y="2967071"/>
                  <a:pt x="162593" y="2956801"/>
                </a:cubicBezTo>
                <a:cubicBezTo>
                  <a:pt x="142236" y="2966578"/>
                  <a:pt x="148874" y="2935726"/>
                  <a:pt x="136190" y="2933298"/>
                </a:cubicBezTo>
                <a:cubicBezTo>
                  <a:pt x="136188" y="2925534"/>
                  <a:pt x="135815" y="2917501"/>
                  <a:pt x="134984" y="2909390"/>
                </a:cubicBezTo>
                <a:lnTo>
                  <a:pt x="134221" y="2904671"/>
                </a:lnTo>
                <a:lnTo>
                  <a:pt x="133991" y="2904615"/>
                </a:lnTo>
                <a:cubicBezTo>
                  <a:pt x="133368" y="2903671"/>
                  <a:pt x="132944" y="2902150"/>
                  <a:pt x="132759" y="2899714"/>
                </a:cubicBezTo>
                <a:cubicBezTo>
                  <a:pt x="132783" y="2898499"/>
                  <a:pt x="132807" y="2897282"/>
                  <a:pt x="132830" y="2896066"/>
                </a:cubicBezTo>
                <a:lnTo>
                  <a:pt x="131350" y="2886912"/>
                </a:lnTo>
                <a:lnTo>
                  <a:pt x="129415" y="2884014"/>
                </a:lnTo>
                <a:lnTo>
                  <a:pt x="126590" y="2883229"/>
                </a:lnTo>
                <a:cubicBezTo>
                  <a:pt x="126642" y="2882933"/>
                  <a:pt x="126695" y="2882639"/>
                  <a:pt x="126747" y="2882343"/>
                </a:cubicBezTo>
                <a:cubicBezTo>
                  <a:pt x="130282" y="2875325"/>
                  <a:pt x="136614" y="2872524"/>
                  <a:pt x="116721" y="2866529"/>
                </a:cubicBezTo>
                <a:cubicBezTo>
                  <a:pt x="121715" y="2850828"/>
                  <a:pt x="109951" y="2849285"/>
                  <a:pt x="102407" y="2829536"/>
                </a:cubicBezTo>
                <a:cubicBezTo>
                  <a:pt x="108068" y="2820214"/>
                  <a:pt x="104313" y="2813723"/>
                  <a:pt x="97513" y="2807759"/>
                </a:cubicBezTo>
                <a:cubicBezTo>
                  <a:pt x="97366" y="2787664"/>
                  <a:pt x="86314" y="2770658"/>
                  <a:pt x="80493" y="2748755"/>
                </a:cubicBezTo>
                <a:cubicBezTo>
                  <a:pt x="85565" y="2723695"/>
                  <a:pt x="66811" y="2713438"/>
                  <a:pt x="60663" y="2690022"/>
                </a:cubicBezTo>
                <a:cubicBezTo>
                  <a:pt x="73066" y="2667595"/>
                  <a:pt x="43769" y="2674802"/>
                  <a:pt x="35350" y="2663439"/>
                </a:cubicBezTo>
                <a:lnTo>
                  <a:pt x="34178" y="2660083"/>
                </a:lnTo>
                <a:cubicBezTo>
                  <a:pt x="34439" y="2657010"/>
                  <a:pt x="34700" y="2653937"/>
                  <a:pt x="34961" y="2650864"/>
                </a:cubicBezTo>
                <a:lnTo>
                  <a:pt x="35913" y="2647388"/>
                </a:lnTo>
                <a:cubicBezTo>
                  <a:pt x="36323" y="2644997"/>
                  <a:pt x="36282" y="2643412"/>
                  <a:pt x="35906" y="2642321"/>
                </a:cubicBezTo>
                <a:lnTo>
                  <a:pt x="35697" y="2642199"/>
                </a:lnTo>
                <a:cubicBezTo>
                  <a:pt x="35831" y="2640614"/>
                  <a:pt x="35966" y="2639031"/>
                  <a:pt x="36101" y="2637446"/>
                </a:cubicBezTo>
                <a:cubicBezTo>
                  <a:pt x="37260" y="2629421"/>
                  <a:pt x="38842" y="2621608"/>
                  <a:pt x="40718" y="2614161"/>
                </a:cubicBezTo>
                <a:cubicBezTo>
                  <a:pt x="29032" y="2608058"/>
                  <a:pt x="42921" y="2580448"/>
                  <a:pt x="20855" y="2583767"/>
                </a:cubicBezTo>
                <a:cubicBezTo>
                  <a:pt x="22732" y="2573730"/>
                  <a:pt x="31907" y="2567549"/>
                  <a:pt x="17429" y="2571126"/>
                </a:cubicBezTo>
                <a:lnTo>
                  <a:pt x="16691" y="2569441"/>
                </a:lnTo>
                <a:lnTo>
                  <a:pt x="19977" y="2563632"/>
                </a:lnTo>
                <a:cubicBezTo>
                  <a:pt x="21370" y="2557453"/>
                  <a:pt x="22736" y="2551799"/>
                  <a:pt x="25721" y="2556344"/>
                </a:cubicBezTo>
                <a:cubicBezTo>
                  <a:pt x="32713" y="2548895"/>
                  <a:pt x="23526" y="2540807"/>
                  <a:pt x="29740" y="2533157"/>
                </a:cubicBezTo>
                <a:cubicBezTo>
                  <a:pt x="32155" y="2522927"/>
                  <a:pt x="22112" y="2536851"/>
                  <a:pt x="22984" y="2524899"/>
                </a:cubicBezTo>
                <a:cubicBezTo>
                  <a:pt x="22853" y="2523879"/>
                  <a:pt x="22721" y="2522860"/>
                  <a:pt x="22591" y="2521840"/>
                </a:cubicBezTo>
                <a:lnTo>
                  <a:pt x="23626" y="2516618"/>
                </a:lnTo>
                <a:lnTo>
                  <a:pt x="26416" y="2514462"/>
                </a:lnTo>
                <a:cubicBezTo>
                  <a:pt x="28113" y="2512148"/>
                  <a:pt x="28851" y="2508859"/>
                  <a:pt x="27412" y="2503381"/>
                </a:cubicBezTo>
                <a:lnTo>
                  <a:pt x="26912" y="2502571"/>
                </a:lnTo>
                <a:lnTo>
                  <a:pt x="29779" y="2501027"/>
                </a:lnTo>
                <a:lnTo>
                  <a:pt x="31105" y="2492600"/>
                </a:lnTo>
                <a:lnTo>
                  <a:pt x="38272" y="2485183"/>
                </a:lnTo>
                <a:lnTo>
                  <a:pt x="36838" y="2480669"/>
                </a:lnTo>
                <a:lnTo>
                  <a:pt x="33929" y="2480825"/>
                </a:lnTo>
                <a:lnTo>
                  <a:pt x="40930" y="2465130"/>
                </a:lnTo>
                <a:cubicBezTo>
                  <a:pt x="38183" y="2455259"/>
                  <a:pt x="40884" y="2449073"/>
                  <a:pt x="45376" y="2443685"/>
                </a:cubicBezTo>
                <a:cubicBezTo>
                  <a:pt x="46859" y="2423506"/>
                  <a:pt x="54665" y="2407402"/>
                  <a:pt x="59676" y="2385914"/>
                </a:cubicBezTo>
                <a:cubicBezTo>
                  <a:pt x="58375" y="2360280"/>
                  <a:pt x="70331" y="2351643"/>
                  <a:pt x="75643" y="2328662"/>
                </a:cubicBezTo>
                <a:cubicBezTo>
                  <a:pt x="68923" y="2301647"/>
                  <a:pt x="92173" y="2318371"/>
                  <a:pt x="94380" y="2298217"/>
                </a:cubicBezTo>
                <a:cubicBezTo>
                  <a:pt x="89894" y="2262517"/>
                  <a:pt x="102355" y="2301922"/>
                  <a:pt x="106504" y="2250782"/>
                </a:cubicBezTo>
                <a:cubicBezTo>
                  <a:pt x="105375" y="2247398"/>
                  <a:pt x="107866" y="2241930"/>
                  <a:pt x="109892" y="2243352"/>
                </a:cubicBezTo>
                <a:cubicBezTo>
                  <a:pt x="109711" y="2239945"/>
                  <a:pt x="106781" y="2230878"/>
                  <a:pt x="110290" y="2231409"/>
                </a:cubicBezTo>
                <a:cubicBezTo>
                  <a:pt x="113089" y="2215680"/>
                  <a:pt x="113491" y="2199138"/>
                  <a:pt x="111457" y="2183375"/>
                </a:cubicBezTo>
                <a:cubicBezTo>
                  <a:pt x="121905" y="2154998"/>
                  <a:pt x="103565" y="2165592"/>
                  <a:pt x="108536" y="2144085"/>
                </a:cubicBezTo>
                <a:cubicBezTo>
                  <a:pt x="117898" y="2128897"/>
                  <a:pt x="113450" y="2120189"/>
                  <a:pt x="120996" y="2101383"/>
                </a:cubicBezTo>
                <a:cubicBezTo>
                  <a:pt x="113567" y="2092860"/>
                  <a:pt x="119580" y="2086506"/>
                  <a:pt x="122262" y="2079956"/>
                </a:cubicBezTo>
                <a:lnTo>
                  <a:pt x="122705" y="2076836"/>
                </a:lnTo>
                <a:lnTo>
                  <a:pt x="120431" y="2062205"/>
                </a:lnTo>
                <a:cubicBezTo>
                  <a:pt x="124896" y="2059982"/>
                  <a:pt x="118406" y="2051541"/>
                  <a:pt x="117092" y="2047621"/>
                </a:cubicBezTo>
                <a:cubicBezTo>
                  <a:pt x="120027" y="2047669"/>
                  <a:pt x="121324" y="2039112"/>
                  <a:pt x="118859" y="2035989"/>
                </a:cubicBezTo>
                <a:cubicBezTo>
                  <a:pt x="107554" y="1971545"/>
                  <a:pt x="135428" y="2008454"/>
                  <a:pt x="118500" y="1969476"/>
                </a:cubicBezTo>
                <a:cubicBezTo>
                  <a:pt x="114745" y="1943615"/>
                  <a:pt x="148559" y="1944656"/>
                  <a:pt x="131680" y="1917869"/>
                </a:cubicBezTo>
                <a:cubicBezTo>
                  <a:pt x="130819" y="1886102"/>
                  <a:pt x="142687" y="1866056"/>
                  <a:pt x="132882" y="1836507"/>
                </a:cubicBezTo>
                <a:cubicBezTo>
                  <a:pt x="132131" y="1806766"/>
                  <a:pt x="136526" y="1781182"/>
                  <a:pt x="131877" y="1755879"/>
                </a:cubicBezTo>
                <a:cubicBezTo>
                  <a:pt x="135648" y="1745788"/>
                  <a:pt x="136972" y="1736202"/>
                  <a:pt x="130448" y="1726651"/>
                </a:cubicBezTo>
                <a:cubicBezTo>
                  <a:pt x="131521" y="1698957"/>
                  <a:pt x="140123" y="1692528"/>
                  <a:pt x="132596" y="1674709"/>
                </a:cubicBezTo>
                <a:cubicBezTo>
                  <a:pt x="137178" y="1669668"/>
                  <a:pt x="139622" y="1666183"/>
                  <a:pt x="140684" y="1663502"/>
                </a:cubicBezTo>
                <a:cubicBezTo>
                  <a:pt x="143868" y="1655460"/>
                  <a:pt x="134606" y="1654644"/>
                  <a:pt x="133266" y="1640672"/>
                </a:cubicBezTo>
                <a:cubicBezTo>
                  <a:pt x="130503" y="1625689"/>
                  <a:pt x="122671" y="1650492"/>
                  <a:pt x="122351" y="1636309"/>
                </a:cubicBezTo>
                <a:cubicBezTo>
                  <a:pt x="127504" y="1622116"/>
                  <a:pt x="113671" y="1619938"/>
                  <a:pt x="119842" y="1605349"/>
                </a:cubicBezTo>
                <a:cubicBezTo>
                  <a:pt x="130060" y="1611345"/>
                  <a:pt x="119283" y="1573894"/>
                  <a:pt x="128418" y="1574712"/>
                </a:cubicBezTo>
                <a:cubicBezTo>
                  <a:pt x="116056" y="1558635"/>
                  <a:pt x="132372" y="1555273"/>
                  <a:pt x="129203" y="1536647"/>
                </a:cubicBezTo>
                <a:cubicBezTo>
                  <a:pt x="124681" y="1527242"/>
                  <a:pt x="124122" y="1521025"/>
                  <a:pt x="129792" y="1513896"/>
                </a:cubicBezTo>
                <a:cubicBezTo>
                  <a:pt x="107681" y="1470305"/>
                  <a:pt x="129817" y="1490329"/>
                  <a:pt x="122312" y="1452296"/>
                </a:cubicBezTo>
                <a:cubicBezTo>
                  <a:pt x="114097" y="1419160"/>
                  <a:pt x="109473" y="1382582"/>
                  <a:pt x="87787" y="1347657"/>
                </a:cubicBezTo>
                <a:cubicBezTo>
                  <a:pt x="81503" y="1340763"/>
                  <a:pt x="79662" y="1326684"/>
                  <a:pt x="83676" y="1316214"/>
                </a:cubicBezTo>
                <a:cubicBezTo>
                  <a:pt x="84367" y="1314411"/>
                  <a:pt x="85208" y="1312787"/>
                  <a:pt x="86175" y="1311390"/>
                </a:cubicBezTo>
                <a:cubicBezTo>
                  <a:pt x="70681" y="1290091"/>
                  <a:pt x="79090" y="1279232"/>
                  <a:pt x="68414" y="1268952"/>
                </a:cubicBezTo>
                <a:cubicBezTo>
                  <a:pt x="64882" y="1237645"/>
                  <a:pt x="76303" y="1214150"/>
                  <a:pt x="66960" y="1204622"/>
                </a:cubicBezTo>
                <a:cubicBezTo>
                  <a:pt x="68012" y="1188944"/>
                  <a:pt x="79810" y="1168727"/>
                  <a:pt x="69797" y="1155703"/>
                </a:cubicBezTo>
                <a:cubicBezTo>
                  <a:pt x="78315" y="1155066"/>
                  <a:pt x="63849" y="1136907"/>
                  <a:pt x="69688" y="1128440"/>
                </a:cubicBezTo>
                <a:cubicBezTo>
                  <a:pt x="74740" y="1122556"/>
                  <a:pt x="71529" y="1115674"/>
                  <a:pt x="71494" y="1108417"/>
                </a:cubicBezTo>
                <a:cubicBezTo>
                  <a:pt x="75656" y="1099737"/>
                  <a:pt x="70388" y="1067483"/>
                  <a:pt x="65950" y="1058433"/>
                </a:cubicBezTo>
                <a:cubicBezTo>
                  <a:pt x="50118" y="1035713"/>
                  <a:pt x="64594" y="994640"/>
                  <a:pt x="52521" y="975987"/>
                </a:cubicBezTo>
                <a:cubicBezTo>
                  <a:pt x="50914" y="969800"/>
                  <a:pt x="50418" y="963971"/>
                  <a:pt x="50615" y="958395"/>
                </a:cubicBezTo>
                <a:lnTo>
                  <a:pt x="52757" y="943118"/>
                </a:lnTo>
                <a:lnTo>
                  <a:pt x="56549" y="939439"/>
                </a:lnTo>
                <a:cubicBezTo>
                  <a:pt x="56401" y="936206"/>
                  <a:pt x="56255" y="932972"/>
                  <a:pt x="56107" y="929739"/>
                </a:cubicBezTo>
                <a:lnTo>
                  <a:pt x="56780" y="927127"/>
                </a:lnTo>
                <a:cubicBezTo>
                  <a:pt x="58082" y="922138"/>
                  <a:pt x="59244" y="917190"/>
                  <a:pt x="59846" y="912177"/>
                </a:cubicBezTo>
                <a:cubicBezTo>
                  <a:pt x="41559" y="915106"/>
                  <a:pt x="61959" y="870019"/>
                  <a:pt x="46764" y="881067"/>
                </a:cubicBezTo>
                <a:cubicBezTo>
                  <a:pt x="46894" y="854032"/>
                  <a:pt x="35518" y="846928"/>
                  <a:pt x="49935" y="817416"/>
                </a:cubicBezTo>
                <a:cubicBezTo>
                  <a:pt x="37190" y="772732"/>
                  <a:pt x="51975" y="740070"/>
                  <a:pt x="31206" y="702815"/>
                </a:cubicBezTo>
                <a:cubicBezTo>
                  <a:pt x="39530" y="708645"/>
                  <a:pt x="37598" y="685431"/>
                  <a:pt x="33943" y="672401"/>
                </a:cubicBezTo>
                <a:cubicBezTo>
                  <a:pt x="66681" y="693593"/>
                  <a:pt x="6096" y="618072"/>
                  <a:pt x="29392" y="612154"/>
                </a:cubicBezTo>
                <a:cubicBezTo>
                  <a:pt x="8255" y="607196"/>
                  <a:pt x="27963" y="545243"/>
                  <a:pt x="5970" y="516197"/>
                </a:cubicBezTo>
                <a:cubicBezTo>
                  <a:pt x="4766" y="496236"/>
                  <a:pt x="3235" y="464307"/>
                  <a:pt x="0" y="446558"/>
                </a:cubicBezTo>
                <a:lnTo>
                  <a:pt x="3892" y="402046"/>
                </a:lnTo>
                <a:cubicBezTo>
                  <a:pt x="8570" y="377878"/>
                  <a:pt x="6389" y="373884"/>
                  <a:pt x="12474" y="322733"/>
                </a:cubicBezTo>
                <a:cubicBezTo>
                  <a:pt x="12216" y="257376"/>
                  <a:pt x="25563" y="267420"/>
                  <a:pt x="21680" y="204587"/>
                </a:cubicBezTo>
                <a:cubicBezTo>
                  <a:pt x="27666" y="201120"/>
                  <a:pt x="29305" y="133016"/>
                  <a:pt x="33179" y="127724"/>
                </a:cubicBezTo>
                <a:lnTo>
                  <a:pt x="41973" y="110945"/>
                </a:lnTo>
                <a:lnTo>
                  <a:pt x="40746" y="108356"/>
                </a:lnTo>
                <a:cubicBezTo>
                  <a:pt x="38939" y="97517"/>
                  <a:pt x="40742" y="91347"/>
                  <a:pt x="44132" y="87265"/>
                </a:cubicBezTo>
                <a:lnTo>
                  <a:pt x="49473" y="83713"/>
                </a:lnTo>
                <a:lnTo>
                  <a:pt x="53238" y="69573"/>
                </a:lnTo>
                <a:lnTo>
                  <a:pt x="64534" y="42623"/>
                </a:lnTo>
                <a:lnTo>
                  <a:pt x="63008" y="36737"/>
                </a:ln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67" name="Picture 66" descr="A diagram of a computer&#10;&#10;AI-generated content may be incorrect.">
            <a:extLst>
              <a:ext uri="{FF2B5EF4-FFF2-40B4-BE49-F238E27FC236}">
                <a16:creationId xmlns:a16="http://schemas.microsoft.com/office/drawing/2014/main" id="{FC978EC7-1187-45A5-69F6-9C0B1DC82DFB}"/>
              </a:ext>
            </a:extLst>
          </p:cNvPr>
          <p:cNvPicPr>
            <a:picLocks noChangeAspect="1"/>
          </p:cNvPicPr>
          <p:nvPr/>
        </p:nvPicPr>
        <p:blipFill>
          <a:blip r:embed="rId6">
            <a:extLst>
              <a:ext uri="{28A0092B-C50C-407E-A947-70E740481C1C}">
                <a14:useLocalDpi xmlns:a14="http://schemas.microsoft.com/office/drawing/2010/main" val="0"/>
              </a:ext>
            </a:extLst>
          </a:blip>
          <a:srcRect r="8486" b="-2"/>
          <a:stretch>
            <a:fillRect/>
          </a:stretch>
        </p:blipFill>
        <p:spPr>
          <a:xfrm>
            <a:off x="7047822" y="3428999"/>
            <a:ext cx="5144178" cy="3429001"/>
          </a:xfrm>
          <a:custGeom>
            <a:avLst/>
            <a:gdLst/>
            <a:ahLst/>
            <a:cxnLst/>
            <a:rect l="l" t="t" r="r" b="b"/>
            <a:pathLst>
              <a:path w="5144178" h="3429001">
                <a:moveTo>
                  <a:pt x="5248" y="0"/>
                </a:moveTo>
                <a:lnTo>
                  <a:pt x="5144178" y="0"/>
                </a:lnTo>
                <a:lnTo>
                  <a:pt x="5144178" y="3429001"/>
                </a:lnTo>
                <a:lnTo>
                  <a:pt x="429241" y="3429001"/>
                </a:lnTo>
                <a:cubicBezTo>
                  <a:pt x="428992" y="3419887"/>
                  <a:pt x="428744" y="3410773"/>
                  <a:pt x="428494" y="3401659"/>
                </a:cubicBezTo>
                <a:cubicBezTo>
                  <a:pt x="429406" y="3391510"/>
                  <a:pt x="431679" y="3383098"/>
                  <a:pt x="435734" y="3378121"/>
                </a:cubicBezTo>
                <a:cubicBezTo>
                  <a:pt x="436991" y="3361326"/>
                  <a:pt x="427053" y="3345262"/>
                  <a:pt x="445861" y="3331866"/>
                </a:cubicBezTo>
                <a:cubicBezTo>
                  <a:pt x="467915" y="3312526"/>
                  <a:pt x="420717" y="3269875"/>
                  <a:pt x="450667" y="3268767"/>
                </a:cubicBezTo>
                <a:cubicBezTo>
                  <a:pt x="418085" y="3238190"/>
                  <a:pt x="438274" y="3223695"/>
                  <a:pt x="444940" y="3187464"/>
                </a:cubicBezTo>
                <a:cubicBezTo>
                  <a:pt x="457718" y="3161471"/>
                  <a:pt x="427295" y="3075829"/>
                  <a:pt x="420880" y="3003224"/>
                </a:cubicBezTo>
                <a:cubicBezTo>
                  <a:pt x="410416" y="2961314"/>
                  <a:pt x="398246" y="2982449"/>
                  <a:pt x="397965" y="2932483"/>
                </a:cubicBezTo>
                <a:cubicBezTo>
                  <a:pt x="401612" y="2929293"/>
                  <a:pt x="384023" y="2884236"/>
                  <a:pt x="379552" y="2861410"/>
                </a:cubicBezTo>
                <a:cubicBezTo>
                  <a:pt x="375080" y="2838584"/>
                  <a:pt x="391830" y="2811754"/>
                  <a:pt x="371133" y="2795530"/>
                </a:cubicBezTo>
                <a:cubicBezTo>
                  <a:pt x="301844" y="2713757"/>
                  <a:pt x="345652" y="2657154"/>
                  <a:pt x="323187" y="2580110"/>
                </a:cubicBezTo>
                <a:cubicBezTo>
                  <a:pt x="306519" y="2502814"/>
                  <a:pt x="320305" y="2543491"/>
                  <a:pt x="312797" y="2504294"/>
                </a:cubicBezTo>
                <a:lnTo>
                  <a:pt x="315266" y="2447810"/>
                </a:lnTo>
                <a:lnTo>
                  <a:pt x="327943" y="2406477"/>
                </a:lnTo>
                <a:cubicBezTo>
                  <a:pt x="336752" y="2372041"/>
                  <a:pt x="329139" y="2360511"/>
                  <a:pt x="325453" y="2348977"/>
                </a:cubicBezTo>
                <a:cubicBezTo>
                  <a:pt x="325453" y="2348863"/>
                  <a:pt x="325452" y="2348749"/>
                  <a:pt x="325452" y="2348635"/>
                </a:cubicBezTo>
                <a:lnTo>
                  <a:pt x="332343" y="2338523"/>
                </a:lnTo>
                <a:cubicBezTo>
                  <a:pt x="338694" y="2329606"/>
                  <a:pt x="342749" y="2321075"/>
                  <a:pt x="335894" y="2309406"/>
                </a:cubicBezTo>
                <a:lnTo>
                  <a:pt x="335338" y="2308744"/>
                </a:lnTo>
                <a:lnTo>
                  <a:pt x="346504" y="2291451"/>
                </a:lnTo>
                <a:cubicBezTo>
                  <a:pt x="334713" y="2273286"/>
                  <a:pt x="336169" y="2261530"/>
                  <a:pt x="346212" y="2246479"/>
                </a:cubicBezTo>
                <a:cubicBezTo>
                  <a:pt x="348097" y="2237953"/>
                  <a:pt x="347346" y="2230388"/>
                  <a:pt x="345583" y="2223491"/>
                </a:cubicBezTo>
                <a:lnTo>
                  <a:pt x="343060" y="2216357"/>
                </a:lnTo>
                <a:lnTo>
                  <a:pt x="353168" y="2174541"/>
                </a:lnTo>
                <a:cubicBezTo>
                  <a:pt x="352741" y="2164594"/>
                  <a:pt x="352315" y="2154646"/>
                  <a:pt x="351888" y="2144699"/>
                </a:cubicBezTo>
                <a:lnTo>
                  <a:pt x="342493" y="2149725"/>
                </a:lnTo>
                <a:lnTo>
                  <a:pt x="338392" y="2151536"/>
                </a:lnTo>
                <a:lnTo>
                  <a:pt x="337982" y="2151019"/>
                </a:lnTo>
                <a:lnTo>
                  <a:pt x="338449" y="2149486"/>
                </a:lnTo>
                <a:lnTo>
                  <a:pt x="338600" y="2134712"/>
                </a:lnTo>
                <a:cubicBezTo>
                  <a:pt x="338425" y="2120490"/>
                  <a:pt x="336235" y="2078941"/>
                  <a:pt x="337398" y="2064154"/>
                </a:cubicBezTo>
                <a:lnTo>
                  <a:pt x="345585" y="2045992"/>
                </a:lnTo>
                <a:cubicBezTo>
                  <a:pt x="350276" y="2032063"/>
                  <a:pt x="344152" y="2014047"/>
                  <a:pt x="346822" y="2001765"/>
                </a:cubicBezTo>
                <a:lnTo>
                  <a:pt x="342883" y="1961707"/>
                </a:lnTo>
                <a:lnTo>
                  <a:pt x="347470" y="1900236"/>
                </a:lnTo>
                <a:cubicBezTo>
                  <a:pt x="364289" y="1870214"/>
                  <a:pt x="369986" y="1840554"/>
                  <a:pt x="379121" y="1812831"/>
                </a:cubicBezTo>
                <a:cubicBezTo>
                  <a:pt x="389911" y="1770577"/>
                  <a:pt x="354039" y="1794440"/>
                  <a:pt x="388831" y="1744809"/>
                </a:cubicBezTo>
                <a:cubicBezTo>
                  <a:pt x="379105" y="1737519"/>
                  <a:pt x="379758" y="1730671"/>
                  <a:pt x="386854" y="1719984"/>
                </a:cubicBezTo>
                <a:cubicBezTo>
                  <a:pt x="383430" y="1703465"/>
                  <a:pt x="370916" y="1663756"/>
                  <a:pt x="368290" y="1645695"/>
                </a:cubicBezTo>
                <a:cubicBezTo>
                  <a:pt x="357400" y="1630293"/>
                  <a:pt x="380274" y="1626679"/>
                  <a:pt x="371094" y="1611618"/>
                </a:cubicBezTo>
                <a:cubicBezTo>
                  <a:pt x="371002" y="1596082"/>
                  <a:pt x="385095" y="1622507"/>
                  <a:pt x="389023" y="1605878"/>
                </a:cubicBezTo>
                <a:cubicBezTo>
                  <a:pt x="390632" y="1590479"/>
                  <a:pt x="405974" y="1588764"/>
                  <a:pt x="400334" y="1580252"/>
                </a:cubicBezTo>
                <a:cubicBezTo>
                  <a:pt x="398453" y="1577416"/>
                  <a:pt x="394242" y="1573824"/>
                  <a:pt x="386415" y="1568719"/>
                </a:cubicBezTo>
                <a:cubicBezTo>
                  <a:pt x="398127" y="1548565"/>
                  <a:pt x="383562" y="1542300"/>
                  <a:pt x="380563" y="1512113"/>
                </a:cubicBezTo>
                <a:cubicBezTo>
                  <a:pt x="390974" y="1501090"/>
                  <a:pt x="388354" y="1490725"/>
                  <a:pt x="381649" y="1480027"/>
                </a:cubicBezTo>
                <a:cubicBezTo>
                  <a:pt x="388255" y="1451946"/>
                  <a:pt x="379830" y="1424362"/>
                  <a:pt x="379771" y="1391776"/>
                </a:cubicBezTo>
                <a:cubicBezTo>
                  <a:pt x="394749" y="1358592"/>
                  <a:pt x="374165" y="1337728"/>
                  <a:pt x="374196" y="1302917"/>
                </a:cubicBezTo>
                <a:cubicBezTo>
                  <a:pt x="368854" y="1266771"/>
                  <a:pt x="352704" y="1198328"/>
                  <a:pt x="347716" y="1174898"/>
                </a:cubicBezTo>
                <a:cubicBezTo>
                  <a:pt x="351670" y="1171265"/>
                  <a:pt x="349141" y="1162023"/>
                  <a:pt x="344270" y="1162336"/>
                </a:cubicBezTo>
                <a:cubicBezTo>
                  <a:pt x="346277" y="1157934"/>
                  <a:pt x="356682" y="1148125"/>
                  <a:pt x="349170" y="1146091"/>
                </a:cubicBezTo>
                <a:lnTo>
                  <a:pt x="352303" y="1129892"/>
                </a:lnTo>
                <a:lnTo>
                  <a:pt x="351430" y="1126519"/>
                </a:lnTo>
                <a:cubicBezTo>
                  <a:pt x="346690" y="1119595"/>
                  <a:pt x="336427" y="1113182"/>
                  <a:pt x="348385" y="1103202"/>
                </a:cubicBezTo>
                <a:cubicBezTo>
                  <a:pt x="335029" y="1083311"/>
                  <a:pt x="342034" y="1073392"/>
                  <a:pt x="325821" y="1057618"/>
                </a:cubicBezTo>
                <a:cubicBezTo>
                  <a:pt x="316621" y="1034543"/>
                  <a:pt x="347537" y="1044496"/>
                  <a:pt x="328942" y="1014396"/>
                </a:cubicBezTo>
                <a:cubicBezTo>
                  <a:pt x="331627" y="996980"/>
                  <a:pt x="330231" y="978927"/>
                  <a:pt x="324892" y="961978"/>
                </a:cubicBezTo>
                <a:cubicBezTo>
                  <a:pt x="319089" y="962869"/>
                  <a:pt x="323554" y="952695"/>
                  <a:pt x="323705" y="948954"/>
                </a:cubicBezTo>
                <a:cubicBezTo>
                  <a:pt x="320405" y="950689"/>
                  <a:pt x="316028" y="944932"/>
                  <a:pt x="317752" y="941130"/>
                </a:cubicBezTo>
                <a:cubicBezTo>
                  <a:pt x="307649" y="926090"/>
                  <a:pt x="277038" y="882649"/>
                  <a:pt x="263090" y="858717"/>
                </a:cubicBezTo>
                <a:cubicBezTo>
                  <a:pt x="253262" y="834060"/>
                  <a:pt x="233030" y="825680"/>
                  <a:pt x="234063" y="797535"/>
                </a:cubicBezTo>
                <a:cubicBezTo>
                  <a:pt x="224798" y="774484"/>
                  <a:pt x="211129" y="757569"/>
                  <a:pt x="207780" y="735637"/>
                </a:cubicBezTo>
                <a:cubicBezTo>
                  <a:pt x="200086" y="730144"/>
                  <a:pt x="195328" y="723621"/>
                  <a:pt x="199455" y="712583"/>
                </a:cubicBezTo>
                <a:cubicBezTo>
                  <a:pt x="188825" y="692142"/>
                  <a:pt x="176915" y="692229"/>
                  <a:pt x="179363" y="674324"/>
                </a:cubicBezTo>
                <a:cubicBezTo>
                  <a:pt x="151790" y="669588"/>
                  <a:pt x="171348" y="664028"/>
                  <a:pt x="167031" y="648825"/>
                </a:cubicBezTo>
                <a:cubicBezTo>
                  <a:pt x="165058" y="635832"/>
                  <a:pt x="182344" y="650164"/>
                  <a:pt x="177885" y="639193"/>
                </a:cubicBezTo>
                <a:cubicBezTo>
                  <a:pt x="167233" y="631381"/>
                  <a:pt x="182128" y="621721"/>
                  <a:pt x="170193" y="614197"/>
                </a:cubicBezTo>
                <a:cubicBezTo>
                  <a:pt x="160681" y="624667"/>
                  <a:pt x="160125" y="589951"/>
                  <a:pt x="150078" y="595857"/>
                </a:cubicBezTo>
                <a:cubicBezTo>
                  <a:pt x="158584" y="576480"/>
                  <a:pt x="139000" y="583361"/>
                  <a:pt x="136246" y="567366"/>
                </a:cubicBezTo>
                <a:cubicBezTo>
                  <a:pt x="138159" y="557596"/>
                  <a:pt x="136677" y="552544"/>
                  <a:pt x="127843" y="550402"/>
                </a:cubicBezTo>
                <a:cubicBezTo>
                  <a:pt x="138013" y="504459"/>
                  <a:pt x="119800" y="532495"/>
                  <a:pt x="115350" y="499229"/>
                </a:cubicBezTo>
                <a:cubicBezTo>
                  <a:pt x="113368" y="469276"/>
                  <a:pt x="106154" y="438783"/>
                  <a:pt x="118788" y="399677"/>
                </a:cubicBezTo>
                <a:cubicBezTo>
                  <a:pt x="123548" y="390799"/>
                  <a:pt x="120841" y="379028"/>
                  <a:pt x="112744" y="373386"/>
                </a:cubicBezTo>
                <a:cubicBezTo>
                  <a:pt x="111350" y="372416"/>
                  <a:pt x="109845" y="371666"/>
                  <a:pt x="108278" y="371164"/>
                </a:cubicBezTo>
                <a:cubicBezTo>
                  <a:pt x="105102" y="355408"/>
                  <a:pt x="99426" y="300162"/>
                  <a:pt x="93688" y="278850"/>
                </a:cubicBezTo>
                <a:cubicBezTo>
                  <a:pt x="87166" y="267537"/>
                  <a:pt x="66957" y="258985"/>
                  <a:pt x="73845" y="243290"/>
                </a:cubicBezTo>
                <a:cubicBezTo>
                  <a:pt x="63998" y="247733"/>
                  <a:pt x="74173" y="225554"/>
                  <a:pt x="64695" y="222491"/>
                </a:cubicBezTo>
                <a:cubicBezTo>
                  <a:pt x="56983" y="220939"/>
                  <a:pt x="58274" y="213849"/>
                  <a:pt x="55847" y="208309"/>
                </a:cubicBezTo>
                <a:cubicBezTo>
                  <a:pt x="48190" y="204115"/>
                  <a:pt x="43175" y="176538"/>
                  <a:pt x="45112" y="167089"/>
                </a:cubicBezTo>
                <a:cubicBezTo>
                  <a:pt x="55281" y="140651"/>
                  <a:pt x="24950" y="117791"/>
                  <a:pt x="32253" y="96620"/>
                </a:cubicBezTo>
                <a:cubicBezTo>
                  <a:pt x="31966" y="90985"/>
                  <a:pt x="30545" y="86265"/>
                  <a:pt x="28426" y="82140"/>
                </a:cubicBezTo>
                <a:lnTo>
                  <a:pt x="20810" y="71761"/>
                </a:lnTo>
                <a:lnTo>
                  <a:pt x="15272" y="71157"/>
                </a:lnTo>
                <a:lnTo>
                  <a:pt x="12472" y="63523"/>
                </a:lnTo>
                <a:lnTo>
                  <a:pt x="10824" y="61925"/>
                </a:lnTo>
                <a:cubicBezTo>
                  <a:pt x="7654" y="58884"/>
                  <a:pt x="4659" y="55793"/>
                  <a:pt x="2274" y="52329"/>
                </a:cubicBezTo>
                <a:cubicBezTo>
                  <a:pt x="23939" y="43979"/>
                  <a:pt x="-14451" y="21492"/>
                  <a:pt x="6482" y="21103"/>
                </a:cubicBezTo>
                <a:cubicBezTo>
                  <a:pt x="1811" y="10861"/>
                  <a:pt x="5069" y="6991"/>
                  <a:pt x="6204" y="3919"/>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0" name="Arrow: Left 109">
            <a:extLst>
              <a:ext uri="{FF2B5EF4-FFF2-40B4-BE49-F238E27FC236}">
                <a16:creationId xmlns:a16="http://schemas.microsoft.com/office/drawing/2014/main" id="{4E38C093-8F2D-9184-4A86-982A15F2AF3F}"/>
              </a:ext>
            </a:extLst>
          </p:cNvPr>
          <p:cNvSpPr/>
          <p:nvPr/>
        </p:nvSpPr>
        <p:spPr>
          <a:xfrm>
            <a:off x="4553066" y="2907139"/>
            <a:ext cx="451756" cy="495300"/>
          </a:xfrm>
          <a:prstGeom prst="leftArrow">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111" name="Arrow: Left 110">
            <a:extLst>
              <a:ext uri="{FF2B5EF4-FFF2-40B4-BE49-F238E27FC236}">
                <a16:creationId xmlns:a16="http://schemas.microsoft.com/office/drawing/2014/main" id="{BFA13293-F7B8-06A3-65C1-FFE60D94053D}"/>
              </a:ext>
            </a:extLst>
          </p:cNvPr>
          <p:cNvSpPr/>
          <p:nvPr/>
        </p:nvSpPr>
        <p:spPr>
          <a:xfrm>
            <a:off x="2776033" y="2922237"/>
            <a:ext cx="451756" cy="495300"/>
          </a:xfrm>
          <a:prstGeom prst="leftArrow">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grpSp>
        <p:nvGrpSpPr>
          <p:cNvPr id="112" name="Group 111">
            <a:extLst>
              <a:ext uri="{FF2B5EF4-FFF2-40B4-BE49-F238E27FC236}">
                <a16:creationId xmlns:a16="http://schemas.microsoft.com/office/drawing/2014/main" id="{9B9D4315-1E5D-6763-8538-A3FC91891BAF}"/>
              </a:ext>
            </a:extLst>
          </p:cNvPr>
          <p:cNvGrpSpPr/>
          <p:nvPr/>
        </p:nvGrpSpPr>
        <p:grpSpPr>
          <a:xfrm>
            <a:off x="3207718" y="1487476"/>
            <a:ext cx="1361270" cy="2055585"/>
            <a:chOff x="2727129" y="741404"/>
            <a:chExt cx="1361270" cy="2055585"/>
          </a:xfrm>
        </p:grpSpPr>
        <p:sp>
          <p:nvSpPr>
            <p:cNvPr id="118" name="TextBox 117">
              <a:extLst>
                <a:ext uri="{FF2B5EF4-FFF2-40B4-BE49-F238E27FC236}">
                  <a16:creationId xmlns:a16="http://schemas.microsoft.com/office/drawing/2014/main" id="{A409E49C-0942-013E-4CD4-8BF76485419B}"/>
                </a:ext>
              </a:extLst>
            </p:cNvPr>
            <p:cNvSpPr txBox="1"/>
            <p:nvPr/>
          </p:nvSpPr>
          <p:spPr>
            <a:xfrm>
              <a:off x="2727129" y="741404"/>
              <a:ext cx="1361270"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ptos" panose="02110004020202020204"/>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ptos" panose="02110004020202020204"/>
                </a:rPr>
                <a:t>Model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ptos" panose="02110004020202020204"/>
                </a:rPr>
                <a:t>Generation</a:t>
              </a:r>
            </a:p>
            <a:p>
              <a:pPr marL="0" marR="0" lvl="0" indent="0" algn="ctr" defTabSz="914400" eaLnBrk="1" fontAlgn="auto" latinLnBrk="0" hangingPunct="1">
                <a:lnSpc>
                  <a:spcPct val="100000"/>
                </a:lnSpc>
                <a:spcBef>
                  <a:spcPts val="0"/>
                </a:spcBef>
                <a:spcAft>
                  <a:spcPts val="0"/>
                </a:spcAft>
                <a:buClrTx/>
                <a:buSzTx/>
                <a:buFontTx/>
                <a:buNone/>
                <a:tabLst/>
                <a:defRPr/>
              </a:pPr>
              <a:r>
                <a:rPr lang="en-US" b="1" kern="0" dirty="0">
                  <a:solidFill>
                    <a:prstClr val="black"/>
                  </a:solidFill>
                  <a:latin typeface="Aptos" panose="02110004020202020204"/>
                </a:rPr>
                <a:t>Agent</a:t>
              </a:r>
              <a:endParaRPr kumimoji="0" lang="en-US" sz="1800" b="1" i="0" u="none" strike="noStrike" kern="0" cap="none" spc="0" normalizeH="0" baseline="0" noProof="0" dirty="0">
                <a:ln>
                  <a:noFill/>
                </a:ln>
                <a:solidFill>
                  <a:prstClr val="black"/>
                </a:solidFill>
                <a:effectLst/>
                <a:uLnTx/>
                <a:uFillTx/>
                <a:latin typeface="Aptos" panose="02110004020202020204"/>
              </a:endParaRPr>
            </a:p>
          </p:txBody>
        </p:sp>
        <p:pic>
          <p:nvPicPr>
            <p:cNvPr id="119" name="Graphic 118" descr="Artificial Intelligence with solid fill">
              <a:extLst>
                <a:ext uri="{FF2B5EF4-FFF2-40B4-BE49-F238E27FC236}">
                  <a16:creationId xmlns:a16="http://schemas.microsoft.com/office/drawing/2014/main" id="{D0B0DC61-1B5D-3EF2-053A-F852844F29E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72504" y="1996888"/>
              <a:ext cx="800101" cy="800101"/>
            </a:xfrm>
            <a:prstGeom prst="rect">
              <a:avLst/>
            </a:prstGeom>
            <a:scene3d>
              <a:camera prst="orthographicFront">
                <a:rot lat="0" lon="10800000" rev="0"/>
              </a:camera>
              <a:lightRig rig="threePt" dir="t"/>
            </a:scene3d>
          </p:spPr>
        </p:pic>
      </p:grpSp>
      <p:grpSp>
        <p:nvGrpSpPr>
          <p:cNvPr id="120" name="Group 119">
            <a:extLst>
              <a:ext uri="{FF2B5EF4-FFF2-40B4-BE49-F238E27FC236}">
                <a16:creationId xmlns:a16="http://schemas.microsoft.com/office/drawing/2014/main" id="{CDD91615-5ABA-0C96-16CD-3C342805C0E9}"/>
              </a:ext>
            </a:extLst>
          </p:cNvPr>
          <p:cNvGrpSpPr/>
          <p:nvPr/>
        </p:nvGrpSpPr>
        <p:grpSpPr>
          <a:xfrm>
            <a:off x="4988314" y="2007314"/>
            <a:ext cx="1215305" cy="1727391"/>
            <a:chOff x="4665828" y="2212654"/>
            <a:chExt cx="1215305" cy="1727391"/>
          </a:xfrm>
        </p:grpSpPr>
        <p:sp>
          <p:nvSpPr>
            <p:cNvPr id="121" name="TextBox 120">
              <a:extLst>
                <a:ext uri="{FF2B5EF4-FFF2-40B4-BE49-F238E27FC236}">
                  <a16:creationId xmlns:a16="http://schemas.microsoft.com/office/drawing/2014/main" id="{EAA04E9B-6097-BC06-0A1F-4BB75186F6FA}"/>
                </a:ext>
              </a:extLst>
            </p:cNvPr>
            <p:cNvSpPr txBox="1"/>
            <p:nvPr/>
          </p:nvSpPr>
          <p:spPr>
            <a:xfrm rot="2967514">
              <a:off x="4923157" y="3425736"/>
              <a:ext cx="65928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ptos" panose="02110004020202020204"/>
                </a:rPr>
                <a:t>…</a:t>
              </a:r>
            </a:p>
          </p:txBody>
        </p:sp>
        <p:sp>
          <p:nvSpPr>
            <p:cNvPr id="122" name="Flowchart: Multidocument 121">
              <a:extLst>
                <a:ext uri="{FF2B5EF4-FFF2-40B4-BE49-F238E27FC236}">
                  <a16:creationId xmlns:a16="http://schemas.microsoft.com/office/drawing/2014/main" id="{E06F0662-065B-215C-5663-5B251819E8FE}"/>
                </a:ext>
              </a:extLst>
            </p:cNvPr>
            <p:cNvSpPr/>
            <p:nvPr/>
          </p:nvSpPr>
          <p:spPr>
            <a:xfrm>
              <a:off x="4665828" y="2212654"/>
              <a:ext cx="620485" cy="910412"/>
            </a:xfrm>
            <a:prstGeom prst="flowChartMultidocument">
              <a:avLst/>
            </a:prstGeom>
            <a:solidFill>
              <a:srgbClr val="E97132">
                <a:lumMod val="40000"/>
                <a:lumOff val="60000"/>
              </a:srgbClr>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prstClr val="white"/>
                  </a:solidFill>
                  <a:effectLst/>
                  <a:uLnTx/>
                  <a:uFillTx/>
                  <a:latin typeface="Aptos" panose="02110004020202020204"/>
                  <a:ea typeface="+mn-ea"/>
                  <a:cs typeface="+mn-cs"/>
                </a:rPr>
                <a:t>IFNg</a:t>
              </a:r>
              <a:endParaRPr kumimoji="0" lang="en-US" sz="1200" b="0" i="0" u="none" strike="noStrike" kern="0" cap="none" spc="0" normalizeH="0" baseline="0" noProof="0" dirty="0">
                <a:ln>
                  <a:noFill/>
                </a:ln>
                <a:solidFill>
                  <a:prstClr val="white"/>
                </a:solidFill>
                <a:effectLst/>
                <a:uLnTx/>
                <a:uFillTx/>
                <a:latin typeface="Aptos" panose="02110004020202020204"/>
                <a:ea typeface="+mn-ea"/>
                <a:cs typeface="+mn-cs"/>
              </a:endParaRPr>
            </a:p>
          </p:txBody>
        </p:sp>
        <p:sp>
          <p:nvSpPr>
            <p:cNvPr id="123" name="Flowchart: Multidocument 122">
              <a:extLst>
                <a:ext uri="{FF2B5EF4-FFF2-40B4-BE49-F238E27FC236}">
                  <a16:creationId xmlns:a16="http://schemas.microsoft.com/office/drawing/2014/main" id="{C62D6FCF-6DE2-B85A-6B84-B129F9304EEE}"/>
                </a:ext>
              </a:extLst>
            </p:cNvPr>
            <p:cNvSpPr/>
            <p:nvPr/>
          </p:nvSpPr>
          <p:spPr>
            <a:xfrm>
              <a:off x="4874786" y="2437939"/>
              <a:ext cx="620485" cy="910412"/>
            </a:xfrm>
            <a:prstGeom prst="flowChartMultidocument">
              <a:avLst/>
            </a:prstGeom>
            <a:solidFill>
              <a:srgbClr val="4EA72E">
                <a:lumMod val="40000"/>
                <a:lumOff val="60000"/>
              </a:srgbClr>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ptos" panose="02110004020202020204"/>
                  <a:ea typeface="+mn-ea"/>
                  <a:cs typeface="+mn-cs"/>
                </a:rPr>
                <a:t>T cells</a:t>
              </a:r>
            </a:p>
          </p:txBody>
        </p:sp>
        <p:sp>
          <p:nvSpPr>
            <p:cNvPr id="124" name="Flowchart: Multidocument 123">
              <a:extLst>
                <a:ext uri="{FF2B5EF4-FFF2-40B4-BE49-F238E27FC236}">
                  <a16:creationId xmlns:a16="http://schemas.microsoft.com/office/drawing/2014/main" id="{4044ADBA-19D4-8FF5-E115-43678E7B6135}"/>
                </a:ext>
              </a:extLst>
            </p:cNvPr>
            <p:cNvSpPr/>
            <p:nvPr/>
          </p:nvSpPr>
          <p:spPr>
            <a:xfrm>
              <a:off x="5260648" y="2869257"/>
              <a:ext cx="620485" cy="910412"/>
            </a:xfrm>
            <a:prstGeom prst="flowChartMultidocument">
              <a:avLst/>
            </a:prstGeom>
            <a:solidFill>
              <a:srgbClr val="00B0F0"/>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ptos" panose="02110004020202020204"/>
                  <a:ea typeface="+mn-ea"/>
                  <a:cs typeface="+mn-cs"/>
                </a:rPr>
                <a:t>B</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ptos" panose="02110004020202020204"/>
                  <a:ea typeface="+mn-ea"/>
                  <a:cs typeface="+mn-cs"/>
                </a:rPr>
                <a:t>cells</a:t>
              </a:r>
            </a:p>
          </p:txBody>
        </p:sp>
      </p:grpSp>
      <p:sp>
        <p:nvSpPr>
          <p:cNvPr id="129" name="TextBox 128">
            <a:extLst>
              <a:ext uri="{FF2B5EF4-FFF2-40B4-BE49-F238E27FC236}">
                <a16:creationId xmlns:a16="http://schemas.microsoft.com/office/drawing/2014/main" id="{85AD390C-9D1C-C7B6-A6BA-4A1F0E8B3C52}"/>
              </a:ext>
            </a:extLst>
          </p:cNvPr>
          <p:cNvSpPr txBox="1"/>
          <p:nvPr/>
        </p:nvSpPr>
        <p:spPr>
          <a:xfrm>
            <a:off x="569951" y="1626128"/>
            <a:ext cx="1683410" cy="1200329"/>
          </a:xfrm>
          <a:prstGeom prst="rect">
            <a:avLst/>
          </a:prstGeom>
          <a:noFill/>
        </p:spPr>
        <p:txBody>
          <a:bodyPr wrap="none" rtlCol="0">
            <a:spAutoFit/>
          </a:bodyPr>
          <a:lstStyle/>
          <a:p>
            <a:pPr algn="ctr">
              <a:defRPr/>
            </a:pPr>
            <a:r>
              <a:rPr lang="en-US" b="1" dirty="0">
                <a:solidFill>
                  <a:prstClr val="black"/>
                </a:solidFill>
                <a:latin typeface="Aptos" panose="02110004020202020204"/>
              </a:rPr>
              <a:t> </a:t>
            </a:r>
          </a:p>
          <a:p>
            <a:pPr algn="ctr">
              <a:defRPr/>
            </a:pPr>
            <a:r>
              <a:rPr lang="en-US" b="1" dirty="0">
                <a:solidFill>
                  <a:prstClr val="black"/>
                </a:solidFill>
                <a:latin typeface="Aptos" panose="02110004020202020204"/>
              </a:rPr>
              <a:t>Mathematical </a:t>
            </a:r>
          </a:p>
          <a:p>
            <a:pPr algn="ctr">
              <a:defRPr/>
            </a:pPr>
            <a:r>
              <a:rPr lang="en-US" b="1" dirty="0">
                <a:solidFill>
                  <a:prstClr val="black"/>
                </a:solidFill>
                <a:latin typeface="Aptos" panose="02110004020202020204"/>
              </a:rPr>
              <a:t>Model </a:t>
            </a:r>
          </a:p>
          <a:p>
            <a:pPr algn="ctr">
              <a:defRPr/>
            </a:pPr>
            <a:r>
              <a:rPr lang="en-US" b="1" dirty="0">
                <a:solidFill>
                  <a:prstClr val="black"/>
                </a:solidFill>
                <a:latin typeface="Aptos" panose="02110004020202020204"/>
              </a:rPr>
              <a:t>Equations</a:t>
            </a:r>
          </a:p>
        </p:txBody>
      </p:sp>
      <p:sp>
        <p:nvSpPr>
          <p:cNvPr id="130" name="Arrow: Left 129">
            <a:extLst>
              <a:ext uri="{FF2B5EF4-FFF2-40B4-BE49-F238E27FC236}">
                <a16:creationId xmlns:a16="http://schemas.microsoft.com/office/drawing/2014/main" id="{86BFF328-395C-79BB-EE54-C708F2DC9C29}"/>
              </a:ext>
            </a:extLst>
          </p:cNvPr>
          <p:cNvSpPr/>
          <p:nvPr/>
        </p:nvSpPr>
        <p:spPr>
          <a:xfrm>
            <a:off x="1120529" y="3712617"/>
            <a:ext cx="451756" cy="495300"/>
          </a:xfrm>
          <a:prstGeom prst="leftArrow">
            <a:avLst/>
          </a:prstGeom>
          <a:solidFill>
            <a:srgbClr val="156082"/>
          </a:solidFill>
          <a:ln w="19050" cap="flat" cmpd="sng" algn="ctr">
            <a:solidFill>
              <a:srgbClr val="156082">
                <a:shade val="15000"/>
              </a:srgbClr>
            </a:solidFill>
            <a:prstDash val="solid"/>
            <a:miter lim="800000"/>
          </a:ln>
          <a:effectLst/>
          <a:scene3d>
            <a:camera prst="orthographicFront">
              <a:rot lat="0" lon="0" rev="540000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pic>
        <p:nvPicPr>
          <p:cNvPr id="131" name="Picture 130" descr="A black line graph with white background&#10;&#10;AI-generated content may be incorrect.">
            <a:extLst>
              <a:ext uri="{FF2B5EF4-FFF2-40B4-BE49-F238E27FC236}">
                <a16:creationId xmlns:a16="http://schemas.microsoft.com/office/drawing/2014/main" id="{AAE985A7-5B2D-2787-AF9E-09A47AE1A8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814" y="4570690"/>
            <a:ext cx="1476052" cy="1110729"/>
          </a:xfrm>
          <a:prstGeom prst="rect">
            <a:avLst/>
          </a:prstGeom>
          <a:pattFill prst="pct10">
            <a:fgClr>
              <a:srgbClr val="156082"/>
            </a:fgClr>
            <a:bgClr>
              <a:sysClr val="window" lastClr="FFFFFF"/>
            </a:bgClr>
          </a:pattFill>
          <a:scene3d>
            <a:camera prst="orthographicFront">
              <a:rot lat="3300000" lon="10799978" rev="0"/>
            </a:camera>
            <a:lightRig rig="threePt" dir="t"/>
          </a:scene3d>
        </p:spPr>
      </p:pic>
      <p:sp>
        <p:nvSpPr>
          <p:cNvPr id="132" name="Arrow: Bent 131">
            <a:extLst>
              <a:ext uri="{FF2B5EF4-FFF2-40B4-BE49-F238E27FC236}">
                <a16:creationId xmlns:a16="http://schemas.microsoft.com/office/drawing/2014/main" id="{61486A63-714A-1AC7-E2D1-D5CD92F3B296}"/>
              </a:ext>
            </a:extLst>
          </p:cNvPr>
          <p:cNvSpPr/>
          <p:nvPr/>
        </p:nvSpPr>
        <p:spPr>
          <a:xfrm>
            <a:off x="1225099" y="5524988"/>
            <a:ext cx="2240408" cy="800100"/>
          </a:xfrm>
          <a:prstGeom prst="bentArrow">
            <a:avLst/>
          </a:prstGeom>
          <a:solidFill>
            <a:srgbClr val="156082"/>
          </a:solidFill>
          <a:ln w="19050" cap="flat" cmpd="sng" algn="ctr">
            <a:solidFill>
              <a:srgbClr val="156082">
                <a:shade val="15000"/>
              </a:srgbClr>
            </a:solidFill>
            <a:prstDash val="solid"/>
            <a:miter lim="800000"/>
          </a:ln>
          <a:effectLst/>
          <a:scene3d>
            <a:camera prst="orthographicFront">
              <a:rot lat="0" lon="10799999" rev="10799999"/>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ptos" panose="02110004020202020204"/>
              <a:ea typeface="+mn-ea"/>
              <a:cs typeface="+mn-cs"/>
            </a:endParaRPr>
          </a:p>
        </p:txBody>
      </p:sp>
      <p:sp>
        <p:nvSpPr>
          <p:cNvPr id="133" name="TextBox 132">
            <a:extLst>
              <a:ext uri="{FF2B5EF4-FFF2-40B4-BE49-F238E27FC236}">
                <a16:creationId xmlns:a16="http://schemas.microsoft.com/office/drawing/2014/main" id="{4568B969-04F9-99DF-87C1-DE70BDA8C2AD}"/>
              </a:ext>
            </a:extLst>
          </p:cNvPr>
          <p:cNvSpPr txBox="1"/>
          <p:nvPr/>
        </p:nvSpPr>
        <p:spPr>
          <a:xfrm>
            <a:off x="803617" y="4229902"/>
            <a:ext cx="1329339" cy="923330"/>
          </a:xfrm>
          <a:prstGeom prst="rect">
            <a:avLst/>
          </a:prstGeom>
          <a:noFill/>
        </p:spPr>
        <p:txBody>
          <a:bodyPr wrap="none" rtlCol="0">
            <a:spAutoFit/>
          </a:bodyPr>
          <a:lstStyle/>
          <a:p>
            <a:pPr algn="ctr">
              <a:defRPr/>
            </a:pPr>
            <a:r>
              <a:rPr lang="en-US" b="1" dirty="0">
                <a:solidFill>
                  <a:prstClr val="black"/>
                </a:solidFill>
                <a:latin typeface="Aptos" panose="02110004020202020204"/>
              </a:rPr>
              <a:t> </a:t>
            </a:r>
          </a:p>
          <a:p>
            <a:pPr algn="ctr">
              <a:defRPr/>
            </a:pPr>
            <a:r>
              <a:rPr lang="en-US" b="1" dirty="0">
                <a:solidFill>
                  <a:prstClr val="black"/>
                </a:solidFill>
                <a:latin typeface="Aptos" panose="02110004020202020204"/>
              </a:rPr>
              <a:t>Simulation</a:t>
            </a:r>
          </a:p>
          <a:p>
            <a:pPr algn="ctr">
              <a:defRPr/>
            </a:pPr>
            <a:r>
              <a:rPr lang="en-US" b="1" dirty="0">
                <a:solidFill>
                  <a:prstClr val="black"/>
                </a:solidFill>
                <a:latin typeface="Aptos" panose="02110004020202020204"/>
              </a:rPr>
              <a:t>Dynamics</a:t>
            </a:r>
          </a:p>
        </p:txBody>
      </p:sp>
      <p:pic>
        <p:nvPicPr>
          <p:cNvPr id="134" name="Graphic 133" descr="Artificial Intelligence with solid fill">
            <a:extLst>
              <a:ext uri="{FF2B5EF4-FFF2-40B4-BE49-F238E27FC236}">
                <a16:creationId xmlns:a16="http://schemas.microsoft.com/office/drawing/2014/main" id="{D2069C2F-DE24-5E63-EB49-8B2D5FEE001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522621" y="5681419"/>
            <a:ext cx="800101" cy="800101"/>
          </a:xfrm>
          <a:prstGeom prst="rect">
            <a:avLst/>
          </a:prstGeom>
          <a:scene3d>
            <a:camera prst="orthographicFront">
              <a:rot lat="0" lon="10800000" rev="0"/>
            </a:camera>
            <a:lightRig rig="threePt" dir="t"/>
          </a:scene3d>
        </p:spPr>
      </p:pic>
      <p:sp>
        <p:nvSpPr>
          <p:cNvPr id="135" name="Arrow: Left 134">
            <a:extLst>
              <a:ext uri="{FF2B5EF4-FFF2-40B4-BE49-F238E27FC236}">
                <a16:creationId xmlns:a16="http://schemas.microsoft.com/office/drawing/2014/main" id="{D4D137D6-3FBA-D3DD-2761-0AA05C512CD2}"/>
              </a:ext>
            </a:extLst>
          </p:cNvPr>
          <p:cNvSpPr/>
          <p:nvPr/>
        </p:nvSpPr>
        <p:spPr>
          <a:xfrm>
            <a:off x="4405312" y="5877084"/>
            <a:ext cx="558521" cy="444539"/>
          </a:xfrm>
          <a:prstGeom prst="leftArrow">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138" name="TextBox 137">
            <a:extLst>
              <a:ext uri="{FF2B5EF4-FFF2-40B4-BE49-F238E27FC236}">
                <a16:creationId xmlns:a16="http://schemas.microsoft.com/office/drawing/2014/main" id="{3F425414-811D-0108-B021-1014283E30B2}"/>
              </a:ext>
            </a:extLst>
          </p:cNvPr>
          <p:cNvSpPr txBox="1"/>
          <p:nvPr/>
        </p:nvSpPr>
        <p:spPr>
          <a:xfrm>
            <a:off x="3268792" y="4812834"/>
            <a:ext cx="1401026" cy="923330"/>
          </a:xfrm>
          <a:prstGeom prst="rect">
            <a:avLst/>
          </a:prstGeom>
          <a:noFill/>
        </p:spPr>
        <p:txBody>
          <a:bodyPr wrap="none" rtlCol="0">
            <a:spAutoFit/>
          </a:bodyPr>
          <a:lstStyle/>
          <a:p>
            <a:pPr algn="ctr">
              <a:defRPr/>
            </a:pPr>
            <a:r>
              <a:rPr lang="en-US" b="1" dirty="0">
                <a:solidFill>
                  <a:prstClr val="black"/>
                </a:solidFill>
                <a:latin typeface="Aptos" panose="02110004020202020204"/>
              </a:rPr>
              <a:t> </a:t>
            </a:r>
          </a:p>
          <a:p>
            <a:pPr algn="ctr">
              <a:defRPr/>
            </a:pPr>
            <a:r>
              <a:rPr lang="en-US" b="1" dirty="0">
                <a:solidFill>
                  <a:prstClr val="black"/>
                </a:solidFill>
                <a:latin typeface="Aptos" panose="02110004020202020204"/>
              </a:rPr>
              <a:t>Calibration </a:t>
            </a:r>
          </a:p>
          <a:p>
            <a:pPr algn="ctr">
              <a:defRPr/>
            </a:pPr>
            <a:r>
              <a:rPr lang="en-US" b="1" dirty="0">
                <a:solidFill>
                  <a:prstClr val="black"/>
                </a:solidFill>
                <a:latin typeface="Aptos" panose="02110004020202020204"/>
              </a:rPr>
              <a:t>Agent</a:t>
            </a:r>
          </a:p>
        </p:txBody>
      </p:sp>
      <p:sp>
        <p:nvSpPr>
          <p:cNvPr id="139" name="Arrow: Up-Down 138">
            <a:extLst>
              <a:ext uri="{FF2B5EF4-FFF2-40B4-BE49-F238E27FC236}">
                <a16:creationId xmlns:a16="http://schemas.microsoft.com/office/drawing/2014/main" id="{4F67DF7A-58DC-13E0-9F86-3A36CE8E8452}"/>
              </a:ext>
            </a:extLst>
          </p:cNvPr>
          <p:cNvSpPr/>
          <p:nvPr/>
        </p:nvSpPr>
        <p:spPr>
          <a:xfrm>
            <a:off x="3761717" y="3617219"/>
            <a:ext cx="341033" cy="1413872"/>
          </a:xfrm>
          <a:prstGeom prst="upDownArrow">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140" name="Arrow: Right 139">
            <a:extLst>
              <a:ext uri="{FF2B5EF4-FFF2-40B4-BE49-F238E27FC236}">
                <a16:creationId xmlns:a16="http://schemas.microsoft.com/office/drawing/2014/main" id="{D6297812-E849-C8D4-4C17-0F03F567A99D}"/>
              </a:ext>
            </a:extLst>
          </p:cNvPr>
          <p:cNvSpPr/>
          <p:nvPr/>
        </p:nvSpPr>
        <p:spPr>
          <a:xfrm>
            <a:off x="2804950" y="5399827"/>
            <a:ext cx="798514" cy="381489"/>
          </a:xfrm>
          <a:prstGeom prst="rightArrow">
            <a:avLst/>
          </a:prstGeom>
          <a:solidFill>
            <a:srgbClr val="156082"/>
          </a:solidFill>
          <a:ln w="19050" cap="flat" cmpd="sng" algn="ctr">
            <a:solidFill>
              <a:srgbClr val="156082">
                <a:shade val="15000"/>
              </a:srgbClr>
            </a:solidFill>
            <a:prstDash val="solid"/>
            <a:miter lim="800000"/>
          </a:ln>
          <a:effectLst/>
          <a:scene3d>
            <a:camera prst="orthographicFront">
              <a:rot lat="1852147" lon="17974993" rev="17187414"/>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ptos" panose="02110004020202020204"/>
              <a:ea typeface="+mn-ea"/>
              <a:cs typeface="+mn-cs"/>
            </a:endParaRPr>
          </a:p>
        </p:txBody>
      </p:sp>
      <p:pic>
        <p:nvPicPr>
          <p:cNvPr id="141" name="Graphic 140" descr="Scientist female with solid fill">
            <a:extLst>
              <a:ext uri="{FF2B5EF4-FFF2-40B4-BE49-F238E27FC236}">
                <a16:creationId xmlns:a16="http://schemas.microsoft.com/office/drawing/2014/main" id="{977EF681-47B6-1EE6-8371-2330766344B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463676" y="4737166"/>
            <a:ext cx="698893" cy="698893"/>
          </a:xfrm>
          <a:prstGeom prst="rect">
            <a:avLst/>
          </a:prstGeom>
        </p:spPr>
      </p:pic>
      <p:sp>
        <p:nvSpPr>
          <p:cNvPr id="142" name="TextBox 141">
            <a:extLst>
              <a:ext uri="{FF2B5EF4-FFF2-40B4-BE49-F238E27FC236}">
                <a16:creationId xmlns:a16="http://schemas.microsoft.com/office/drawing/2014/main" id="{E9F3DEAE-3A16-4293-F724-AA7E709AAB0F}"/>
              </a:ext>
            </a:extLst>
          </p:cNvPr>
          <p:cNvSpPr txBox="1"/>
          <p:nvPr/>
        </p:nvSpPr>
        <p:spPr>
          <a:xfrm>
            <a:off x="2168752" y="3958382"/>
            <a:ext cx="1463192" cy="861774"/>
          </a:xfrm>
          <a:prstGeom prst="rect">
            <a:avLst/>
          </a:prstGeom>
          <a:noFill/>
        </p:spPr>
        <p:txBody>
          <a:bodyPr wrap="square" rtlCol="0">
            <a:spAutoFit/>
          </a:bodyPr>
          <a:lstStyle/>
          <a:p>
            <a:pPr algn="ctr">
              <a:defRPr/>
            </a:pPr>
            <a:r>
              <a:rPr lang="en-US" b="1" dirty="0">
                <a:solidFill>
                  <a:prstClr val="black"/>
                </a:solidFill>
                <a:latin typeface="Aptos" panose="02110004020202020204"/>
              </a:rPr>
              <a:t> </a:t>
            </a:r>
          </a:p>
          <a:p>
            <a:pPr algn="ctr">
              <a:defRPr/>
            </a:pPr>
            <a:r>
              <a:rPr lang="en-US" sz="1600" b="1" dirty="0">
                <a:solidFill>
                  <a:prstClr val="black"/>
                </a:solidFill>
                <a:latin typeface="Aptos" panose="02110004020202020204"/>
              </a:rPr>
              <a:t>Scientist-</a:t>
            </a:r>
          </a:p>
          <a:p>
            <a:pPr algn="ctr">
              <a:defRPr/>
            </a:pPr>
            <a:r>
              <a:rPr lang="en-US" sz="1600" b="1" dirty="0">
                <a:solidFill>
                  <a:prstClr val="black"/>
                </a:solidFill>
                <a:latin typeface="Aptos" panose="02110004020202020204"/>
              </a:rPr>
              <a:t>in-the-loop</a:t>
            </a:r>
          </a:p>
        </p:txBody>
      </p:sp>
      <p:sp>
        <p:nvSpPr>
          <p:cNvPr id="151" name="Arrow: Striped Right 150">
            <a:extLst>
              <a:ext uri="{FF2B5EF4-FFF2-40B4-BE49-F238E27FC236}">
                <a16:creationId xmlns:a16="http://schemas.microsoft.com/office/drawing/2014/main" id="{3B4F9141-3FB9-111D-05B0-160915664C3A}"/>
              </a:ext>
            </a:extLst>
          </p:cNvPr>
          <p:cNvSpPr/>
          <p:nvPr/>
        </p:nvSpPr>
        <p:spPr>
          <a:xfrm flipH="1">
            <a:off x="6246835" y="2758533"/>
            <a:ext cx="587423" cy="581094"/>
          </a:xfrm>
          <a:prstGeom prst="stripedRightArrow">
            <a:avLst/>
          </a:prstGeom>
          <a:solidFill>
            <a:srgbClr val="64F2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8" name="Group 157">
            <a:extLst>
              <a:ext uri="{FF2B5EF4-FFF2-40B4-BE49-F238E27FC236}">
                <a16:creationId xmlns:a16="http://schemas.microsoft.com/office/drawing/2014/main" id="{E5DEA5DF-8956-2A02-BFFA-840AD698A2BC}"/>
              </a:ext>
            </a:extLst>
          </p:cNvPr>
          <p:cNvGrpSpPr/>
          <p:nvPr/>
        </p:nvGrpSpPr>
        <p:grpSpPr>
          <a:xfrm>
            <a:off x="5108355" y="4670670"/>
            <a:ext cx="1939467" cy="1808031"/>
            <a:chOff x="5118603" y="4898244"/>
            <a:chExt cx="1939467" cy="1808031"/>
          </a:xfrm>
        </p:grpSpPr>
        <p:pic>
          <p:nvPicPr>
            <p:cNvPr id="152" name="Picture 151" descr="A graph showing a curve&#10;&#10;AI-generated content may be incorrect.">
              <a:extLst>
                <a:ext uri="{FF2B5EF4-FFF2-40B4-BE49-F238E27FC236}">
                  <a16:creationId xmlns:a16="http://schemas.microsoft.com/office/drawing/2014/main" id="{EF792E7F-EBC8-F826-5FB7-2D291CC7D5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18603" y="4898244"/>
              <a:ext cx="1154746" cy="803073"/>
            </a:xfrm>
            <a:prstGeom prst="rect">
              <a:avLst/>
            </a:prstGeom>
          </p:spPr>
        </p:pic>
        <p:pic>
          <p:nvPicPr>
            <p:cNvPr id="153" name="Picture 152">
              <a:extLst>
                <a:ext uri="{FF2B5EF4-FFF2-40B4-BE49-F238E27FC236}">
                  <a16:creationId xmlns:a16="http://schemas.microsoft.com/office/drawing/2014/main" id="{F3456D92-8212-B7D2-1751-51510B96AC2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48595" y="5655689"/>
              <a:ext cx="993241" cy="546499"/>
            </a:xfrm>
            <a:prstGeom prst="rect">
              <a:avLst/>
            </a:prstGeom>
          </p:spPr>
        </p:pic>
        <p:pic>
          <p:nvPicPr>
            <p:cNvPr id="154" name="Picture 153">
              <a:extLst>
                <a:ext uri="{FF2B5EF4-FFF2-40B4-BE49-F238E27FC236}">
                  <a16:creationId xmlns:a16="http://schemas.microsoft.com/office/drawing/2014/main" id="{7727E270-A10F-B61D-CB20-78DFB2F6788D}"/>
                </a:ext>
              </a:extLst>
            </p:cNvPr>
            <p:cNvPicPr>
              <a:picLocks noChangeAspect="1"/>
            </p:cNvPicPr>
            <p:nvPr/>
          </p:nvPicPr>
          <p:blipFill>
            <a:blip r:embed="rId12">
              <a:extLst>
                <a:ext uri="{28A0092B-C50C-407E-A947-70E740481C1C}">
                  <a14:useLocalDpi xmlns:a14="http://schemas.microsoft.com/office/drawing/2010/main" val="0"/>
                </a:ext>
              </a:extLst>
            </a:blip>
            <a:srcRect l="2755" t="10191" r="23913"/>
            <a:stretch>
              <a:fillRect/>
            </a:stretch>
          </p:blipFill>
          <p:spPr>
            <a:xfrm>
              <a:off x="6263101" y="4921652"/>
              <a:ext cx="794969" cy="837160"/>
            </a:xfrm>
            <a:prstGeom prst="rect">
              <a:avLst/>
            </a:prstGeom>
          </p:spPr>
        </p:pic>
        <p:pic>
          <p:nvPicPr>
            <p:cNvPr id="155" name="Picture 154">
              <a:extLst>
                <a:ext uri="{FF2B5EF4-FFF2-40B4-BE49-F238E27FC236}">
                  <a16:creationId xmlns:a16="http://schemas.microsoft.com/office/drawing/2014/main" id="{6DB01ED9-2CBA-107F-E553-FA74ECCBD95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08799" y="6033112"/>
              <a:ext cx="732745" cy="672929"/>
            </a:xfrm>
            <a:prstGeom prst="rect">
              <a:avLst/>
            </a:prstGeom>
          </p:spPr>
        </p:pic>
        <p:pic>
          <p:nvPicPr>
            <p:cNvPr id="156" name="Picture 155">
              <a:extLst>
                <a:ext uri="{FF2B5EF4-FFF2-40B4-BE49-F238E27FC236}">
                  <a16:creationId xmlns:a16="http://schemas.microsoft.com/office/drawing/2014/main" id="{910D5C67-9A1A-3B77-F38F-7FEFFCA93CF0}"/>
                </a:ext>
              </a:extLst>
            </p:cNvPr>
            <p:cNvPicPr>
              <a:picLocks noChangeAspect="1"/>
            </p:cNvPicPr>
            <p:nvPr/>
          </p:nvPicPr>
          <p:blipFill>
            <a:blip r:embed="rId14">
              <a:extLst>
                <a:ext uri="{28A0092B-C50C-407E-A947-70E740481C1C}">
                  <a14:useLocalDpi xmlns:a14="http://schemas.microsoft.com/office/drawing/2010/main" val="0"/>
                </a:ext>
              </a:extLst>
            </a:blip>
            <a:srcRect t="24538" r="21856"/>
            <a:stretch>
              <a:fillRect/>
            </a:stretch>
          </p:blipFill>
          <p:spPr>
            <a:xfrm>
              <a:off x="5170726" y="5594020"/>
              <a:ext cx="894905" cy="646331"/>
            </a:xfrm>
            <a:prstGeom prst="rect">
              <a:avLst/>
            </a:prstGeom>
          </p:spPr>
        </p:pic>
        <p:pic>
          <p:nvPicPr>
            <p:cNvPr id="157" name="Picture 156" descr="A blue line drawing on a grid&#10;&#10;AI-generated content may be incorrect.">
              <a:extLst>
                <a:ext uri="{FF2B5EF4-FFF2-40B4-BE49-F238E27FC236}">
                  <a16:creationId xmlns:a16="http://schemas.microsoft.com/office/drawing/2014/main" id="{05BABFF2-5C5F-E645-D68B-D5E9F02DF19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145140" y="6099368"/>
              <a:ext cx="513194" cy="606907"/>
            </a:xfrm>
            <a:prstGeom prst="rect">
              <a:avLst/>
            </a:prstGeom>
          </p:spPr>
        </p:pic>
      </p:grpSp>
      <p:sp>
        <p:nvSpPr>
          <p:cNvPr id="159" name="TextBox 158">
            <a:extLst>
              <a:ext uri="{FF2B5EF4-FFF2-40B4-BE49-F238E27FC236}">
                <a16:creationId xmlns:a16="http://schemas.microsoft.com/office/drawing/2014/main" id="{E81FE2C0-CD08-7B61-2B51-903F65BA4886}"/>
              </a:ext>
            </a:extLst>
          </p:cNvPr>
          <p:cNvSpPr txBox="1"/>
          <p:nvPr/>
        </p:nvSpPr>
        <p:spPr>
          <a:xfrm>
            <a:off x="5327039" y="4057523"/>
            <a:ext cx="1537922"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ptos" panose="021100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ptos" panose="02110004020202020204"/>
                <a:ea typeface="+mn-ea"/>
                <a:cs typeface="+mn-cs"/>
              </a:rPr>
              <a:t>Clinical Data</a:t>
            </a:r>
          </a:p>
        </p:txBody>
      </p:sp>
      <p:sp>
        <p:nvSpPr>
          <p:cNvPr id="160" name="Content Placeholder 2">
            <a:extLst>
              <a:ext uri="{FF2B5EF4-FFF2-40B4-BE49-F238E27FC236}">
                <a16:creationId xmlns:a16="http://schemas.microsoft.com/office/drawing/2014/main" id="{2C32417B-BF1C-1EE8-C960-F0309B71A339}"/>
              </a:ext>
            </a:extLst>
          </p:cNvPr>
          <p:cNvSpPr txBox="1">
            <a:spLocks/>
          </p:cNvSpPr>
          <p:nvPr/>
        </p:nvSpPr>
        <p:spPr>
          <a:xfrm>
            <a:off x="158447" y="698152"/>
            <a:ext cx="6341563" cy="637825"/>
          </a:xfrm>
          <a:prstGeom prst="rect">
            <a:avLst/>
          </a:prstGeom>
        </p:spPr>
        <p:txBody>
          <a:bodyPr vert="horz" lIns="91440" tIns="45720" rIns="91440" bIns="4572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6">
                    <a:lumMod val="60000"/>
                    <a:lumOff val="40000"/>
                  </a:schemeClr>
                </a:solidFill>
                <a:latin typeface="+mn-lt"/>
                <a:ea typeface="+mn-ea"/>
                <a:cs typeface="+mn-cs"/>
              </a:rPr>
              <a:t>Orchestration of Mathematics &amp; Coding Agents for Multiscale Dynamical Model Discovery</a:t>
            </a:r>
          </a:p>
        </p:txBody>
      </p:sp>
      <p:sp>
        <p:nvSpPr>
          <p:cNvPr id="3" name="Text Placeholder 2">
            <a:extLst>
              <a:ext uri="{FF2B5EF4-FFF2-40B4-BE49-F238E27FC236}">
                <a16:creationId xmlns:a16="http://schemas.microsoft.com/office/drawing/2014/main" id="{C060AA4E-D5D6-FC02-5495-E388EB1CE88E}"/>
              </a:ext>
            </a:extLst>
          </p:cNvPr>
          <p:cNvSpPr>
            <a:spLocks noGrp="1"/>
          </p:cNvSpPr>
          <p:nvPr>
            <p:ph type="body" sz="quarter" idx="64"/>
          </p:nvPr>
        </p:nvSpPr>
        <p:spPr>
          <a:xfrm>
            <a:off x="247757" y="161917"/>
            <a:ext cx="10010148" cy="693241"/>
          </a:xfrm>
        </p:spPr>
        <p:txBody>
          <a:bodyPr/>
          <a:lstStyle/>
          <a:p>
            <a:r>
              <a:rPr lang="en-US" i="1" dirty="0">
                <a:solidFill>
                  <a:schemeClr val="accent6">
                    <a:lumMod val="60000"/>
                    <a:lumOff val="40000"/>
                  </a:schemeClr>
                </a:solidFill>
              </a:rPr>
              <a:t>Next-Gen </a:t>
            </a:r>
            <a:r>
              <a:rPr lang="en-US" dirty="0"/>
              <a:t>Quantitative Systems Pharmacology Modeling</a:t>
            </a:r>
          </a:p>
        </p:txBody>
      </p:sp>
    </p:spTree>
    <p:extLst>
      <p:ext uri="{BB962C8B-B14F-4D97-AF65-F5344CB8AC3E}">
        <p14:creationId xmlns:p14="http://schemas.microsoft.com/office/powerpoint/2010/main" val="521331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19592174-7BCD-9EB2-C408-606B922C139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A7263E6-3C34-7B0C-BC1C-197A56942EB2}"/>
              </a:ext>
            </a:extLst>
          </p:cNvPr>
          <p:cNvSpPr>
            <a:spLocks noGrp="1"/>
          </p:cNvSpPr>
          <p:nvPr>
            <p:ph type="body" sz="quarter" idx="75"/>
          </p:nvPr>
        </p:nvSpPr>
        <p:spPr/>
        <p:txBody>
          <a:bodyPr/>
          <a:lstStyle/>
          <a:p>
            <a:r>
              <a:rPr lang="en-US" dirty="0">
                <a:solidFill>
                  <a:schemeClr val="bg1"/>
                </a:solidFill>
              </a:rPr>
              <a:t>The Oncoming Wave of Multimodal Biomedical Data </a:t>
            </a:r>
            <a:endParaRPr lang="en-US" i="1" dirty="0">
              <a:solidFill>
                <a:schemeClr val="bg1"/>
              </a:solidFill>
            </a:endParaRPr>
          </a:p>
        </p:txBody>
      </p:sp>
      <p:sp>
        <p:nvSpPr>
          <p:cNvPr id="3" name="Text Placeholder 2">
            <a:extLst>
              <a:ext uri="{FF2B5EF4-FFF2-40B4-BE49-F238E27FC236}">
                <a16:creationId xmlns:a16="http://schemas.microsoft.com/office/drawing/2014/main" id="{EC393039-449A-F8AD-5332-EEC8D17E56E9}"/>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B04FCE9A-32BE-C30E-DEF6-9703C128C76B}"/>
              </a:ext>
            </a:extLst>
          </p:cNvPr>
          <p:cNvSpPr>
            <a:spLocks noGrp="1"/>
          </p:cNvSpPr>
          <p:nvPr>
            <p:ph type="body" sz="quarter" idx="65"/>
          </p:nvPr>
        </p:nvSpPr>
        <p:spPr/>
        <p:txBody>
          <a:bodyPr/>
          <a:lstStyle/>
          <a:p>
            <a:endParaRPr lang="en-US"/>
          </a:p>
        </p:txBody>
      </p:sp>
      <p:pic>
        <p:nvPicPr>
          <p:cNvPr id="6" name="Picture 5" descr="A screen shot of a computer screen&#10;&#10;AI-generated content may be incorrect.">
            <a:extLst>
              <a:ext uri="{FF2B5EF4-FFF2-40B4-BE49-F238E27FC236}">
                <a16:creationId xmlns:a16="http://schemas.microsoft.com/office/drawing/2014/main" id="{73B69888-B7CD-A720-ACDB-8F4F2A69D97F}"/>
              </a:ext>
            </a:extLst>
          </p:cNvPr>
          <p:cNvPicPr>
            <a:picLocks noChangeAspect="1"/>
          </p:cNvPicPr>
          <p:nvPr/>
        </p:nvPicPr>
        <p:blipFill>
          <a:blip r:embed="rId3"/>
          <a:stretch>
            <a:fillRect/>
          </a:stretch>
        </p:blipFill>
        <p:spPr>
          <a:xfrm>
            <a:off x="588244" y="930096"/>
            <a:ext cx="9773141" cy="5294549"/>
          </a:xfrm>
          <a:prstGeom prst="rect">
            <a:avLst/>
          </a:prstGeom>
        </p:spPr>
      </p:pic>
      <p:sp>
        <p:nvSpPr>
          <p:cNvPr id="7" name="TextBox 6">
            <a:extLst>
              <a:ext uri="{FF2B5EF4-FFF2-40B4-BE49-F238E27FC236}">
                <a16:creationId xmlns:a16="http://schemas.microsoft.com/office/drawing/2014/main" id="{2F305647-6DAE-A14A-550B-95C0CF0F5E15}"/>
              </a:ext>
            </a:extLst>
          </p:cNvPr>
          <p:cNvSpPr txBox="1"/>
          <p:nvPr/>
        </p:nvSpPr>
        <p:spPr>
          <a:xfrm>
            <a:off x="9159913" y="1337983"/>
            <a:ext cx="2129109" cy="2585323"/>
          </a:xfrm>
          <a:prstGeom prst="rect">
            <a:avLst/>
          </a:prstGeom>
          <a:noFill/>
        </p:spPr>
        <p:txBody>
          <a:bodyPr wrap="none" rtlCol="0">
            <a:spAutoFit/>
          </a:bodyPr>
          <a:lstStyle/>
          <a:p>
            <a:r>
              <a:rPr lang="en-US" b="1" dirty="0">
                <a:solidFill>
                  <a:schemeClr val="bg1"/>
                </a:solidFill>
              </a:rPr>
              <a:t>e.g.-</a:t>
            </a:r>
          </a:p>
          <a:p>
            <a:r>
              <a:rPr lang="en-US" b="1" dirty="0">
                <a:solidFill>
                  <a:schemeClr val="bg1"/>
                </a:solidFill>
              </a:rPr>
              <a:t>RWD</a:t>
            </a:r>
          </a:p>
          <a:p>
            <a:r>
              <a:rPr lang="en-US" b="1" dirty="0">
                <a:solidFill>
                  <a:schemeClr val="bg1"/>
                </a:solidFill>
              </a:rPr>
              <a:t>Digital Health</a:t>
            </a:r>
          </a:p>
          <a:p>
            <a:r>
              <a:rPr lang="en-US" b="1" dirty="0">
                <a:solidFill>
                  <a:schemeClr val="bg1"/>
                </a:solidFill>
              </a:rPr>
              <a:t>Imaging</a:t>
            </a:r>
          </a:p>
          <a:p>
            <a:r>
              <a:rPr lang="en-US" b="1" dirty="0">
                <a:solidFill>
                  <a:schemeClr val="bg1"/>
                </a:solidFill>
              </a:rPr>
              <a:t>RNA-seq</a:t>
            </a:r>
          </a:p>
          <a:p>
            <a:r>
              <a:rPr lang="en-US" b="1" dirty="0">
                <a:solidFill>
                  <a:schemeClr val="bg1"/>
                </a:solidFill>
              </a:rPr>
              <a:t>Single Cell Omics</a:t>
            </a:r>
          </a:p>
          <a:p>
            <a:r>
              <a:rPr lang="en-US" b="1" dirty="0">
                <a:solidFill>
                  <a:schemeClr val="bg1"/>
                </a:solidFill>
              </a:rPr>
              <a:t>Spatial Omics</a:t>
            </a:r>
          </a:p>
          <a:p>
            <a:r>
              <a:rPr lang="en-US" b="1" dirty="0">
                <a:solidFill>
                  <a:schemeClr val="bg1"/>
                </a:solidFill>
              </a:rPr>
              <a:t>Organoids</a:t>
            </a:r>
          </a:p>
          <a:p>
            <a:r>
              <a:rPr lang="en-US" b="1" dirty="0">
                <a:solidFill>
                  <a:schemeClr val="bg1"/>
                </a:solidFill>
              </a:rPr>
              <a:t>…</a:t>
            </a:r>
          </a:p>
        </p:txBody>
      </p:sp>
    </p:spTree>
    <p:extLst>
      <p:ext uri="{BB962C8B-B14F-4D97-AF65-F5344CB8AC3E}">
        <p14:creationId xmlns:p14="http://schemas.microsoft.com/office/powerpoint/2010/main" val="2832177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B9E6E7-0B4B-8E61-D693-E05EE7638A3A}"/>
              </a:ext>
            </a:extLst>
          </p:cNvPr>
          <p:cNvSpPr>
            <a:spLocks noGrp="1"/>
          </p:cNvSpPr>
          <p:nvPr>
            <p:ph type="body" sz="quarter" idx="75"/>
          </p:nvPr>
        </p:nvSpPr>
        <p:spPr>
          <a:xfrm>
            <a:off x="388266" y="162373"/>
            <a:ext cx="11449057" cy="663795"/>
          </a:xfrm>
        </p:spPr>
        <p:txBody>
          <a:bodyPr/>
          <a:lstStyle/>
          <a:p>
            <a:r>
              <a:rPr lang="en-US" sz="2400" dirty="0"/>
              <a:t>Incorporating Virtual Quantitative Systems Pharmacology (QSP) Modeler into a Multi-Agent Drug Discovery Team</a:t>
            </a:r>
          </a:p>
        </p:txBody>
      </p:sp>
      <p:sp>
        <p:nvSpPr>
          <p:cNvPr id="3" name="Text Placeholder 2">
            <a:extLst>
              <a:ext uri="{FF2B5EF4-FFF2-40B4-BE49-F238E27FC236}">
                <a16:creationId xmlns:a16="http://schemas.microsoft.com/office/drawing/2014/main" id="{3944F2D6-1BBF-FBAE-E81F-D290A8B38742}"/>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6DCF25A9-5340-5A4E-2432-E9E17BBAF7B9}"/>
              </a:ext>
            </a:extLst>
          </p:cNvPr>
          <p:cNvSpPr>
            <a:spLocks noGrp="1"/>
          </p:cNvSpPr>
          <p:nvPr>
            <p:ph type="body" sz="quarter" idx="65"/>
          </p:nvPr>
        </p:nvSpPr>
        <p:spPr/>
        <p:txBody>
          <a:bodyPr/>
          <a:lstStyle/>
          <a:p>
            <a:endParaRPr lang="en-US"/>
          </a:p>
        </p:txBody>
      </p:sp>
      <p:pic>
        <p:nvPicPr>
          <p:cNvPr id="6" name="image1.png">
            <a:extLst>
              <a:ext uri="{FF2B5EF4-FFF2-40B4-BE49-F238E27FC236}">
                <a16:creationId xmlns:a16="http://schemas.microsoft.com/office/drawing/2014/main" id="{A38B8CFE-5852-FB78-EC9C-CB6594715380}"/>
              </a:ext>
            </a:extLst>
          </p:cNvPr>
          <p:cNvPicPr>
            <a:picLocks noChangeAspect="1"/>
          </p:cNvPicPr>
          <p:nvPr/>
        </p:nvPicPr>
        <p:blipFill>
          <a:blip r:embed="rId2"/>
          <a:srcRect l="1876" t="4242" r="1457" b="8756"/>
          <a:stretch>
            <a:fillRect/>
          </a:stretch>
        </p:blipFill>
        <p:spPr>
          <a:xfrm>
            <a:off x="1453338" y="1471694"/>
            <a:ext cx="8923221" cy="4447624"/>
          </a:xfrm>
          <a:prstGeom prst="rect">
            <a:avLst/>
          </a:prstGeom>
          <a:ln/>
        </p:spPr>
      </p:pic>
      <p:sp>
        <p:nvSpPr>
          <p:cNvPr id="7" name="TextBox 6">
            <a:extLst>
              <a:ext uri="{FF2B5EF4-FFF2-40B4-BE49-F238E27FC236}">
                <a16:creationId xmlns:a16="http://schemas.microsoft.com/office/drawing/2014/main" id="{7717DD28-4D19-D180-E0A0-0D4FB6C8EC0A}"/>
              </a:ext>
            </a:extLst>
          </p:cNvPr>
          <p:cNvSpPr txBox="1"/>
          <p:nvPr/>
        </p:nvSpPr>
        <p:spPr>
          <a:xfrm>
            <a:off x="313515" y="1056066"/>
            <a:ext cx="9377247" cy="369332"/>
          </a:xfrm>
          <a:prstGeom prst="rect">
            <a:avLst/>
          </a:prstGeom>
          <a:noFill/>
        </p:spPr>
        <p:txBody>
          <a:bodyPr wrap="none" rtlCol="0">
            <a:spAutoFit/>
          </a:bodyPr>
          <a:lstStyle/>
          <a:p>
            <a:r>
              <a:rPr lang="en-US" b="1" dirty="0">
                <a:solidFill>
                  <a:schemeClr val="accent6">
                    <a:lumMod val="60000"/>
                    <a:lumOff val="40000"/>
                  </a:schemeClr>
                </a:solidFill>
              </a:rPr>
              <a:t>Systems view </a:t>
            </a:r>
            <a:r>
              <a:rPr lang="en-US" dirty="0"/>
              <a:t>of diseases and treatments enabled by Hierarchical Multi-Agent System</a:t>
            </a:r>
          </a:p>
        </p:txBody>
      </p:sp>
      <p:sp>
        <p:nvSpPr>
          <p:cNvPr id="5" name="TextBox 4">
            <a:extLst>
              <a:ext uri="{FF2B5EF4-FFF2-40B4-BE49-F238E27FC236}">
                <a16:creationId xmlns:a16="http://schemas.microsoft.com/office/drawing/2014/main" id="{4F9C4D8A-CAFA-27C3-8F77-D566A40AC6AC}"/>
              </a:ext>
            </a:extLst>
          </p:cNvPr>
          <p:cNvSpPr txBox="1"/>
          <p:nvPr/>
        </p:nvSpPr>
        <p:spPr>
          <a:xfrm>
            <a:off x="256989" y="6088348"/>
            <a:ext cx="10697159" cy="615553"/>
          </a:xfrm>
          <a:prstGeom prst="rect">
            <a:avLst/>
          </a:prstGeom>
          <a:noFill/>
        </p:spPr>
        <p:txBody>
          <a:bodyPr wrap="none" rtlCol="0">
            <a:spAutoFit/>
          </a:bodyPr>
          <a:lstStyle/>
          <a:p>
            <a:r>
              <a:rPr lang="en-GB" sz="1600" dirty="0"/>
              <a:t>J. Lu &amp; R. Desikan, “Quantitative Systems Pharmacology </a:t>
            </a:r>
            <a:r>
              <a:rPr lang="en-GB" sz="1600" dirty="0" err="1"/>
              <a:t>Modeling</a:t>
            </a:r>
            <a:r>
              <a:rPr lang="en-GB" sz="1600" dirty="0"/>
              <a:t> Amid the Rise of Agentic AI”, CPT:PSP (2026). </a:t>
            </a:r>
            <a:endParaRPr lang="en-US" sz="1600" dirty="0"/>
          </a:p>
          <a:p>
            <a:endParaRPr lang="en-US" dirty="0"/>
          </a:p>
        </p:txBody>
      </p:sp>
    </p:spTree>
    <p:extLst>
      <p:ext uri="{BB962C8B-B14F-4D97-AF65-F5344CB8AC3E}">
        <p14:creationId xmlns:p14="http://schemas.microsoft.com/office/powerpoint/2010/main" val="19985543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F1C260-6BFA-4968-D0FA-3591BBE06CB9}"/>
              </a:ext>
            </a:extLst>
          </p:cNvPr>
          <p:cNvSpPr>
            <a:spLocks noGrp="1"/>
          </p:cNvSpPr>
          <p:nvPr>
            <p:ph type="body" sz="quarter" idx="75"/>
          </p:nvPr>
        </p:nvSpPr>
        <p:spPr/>
        <p:txBody>
          <a:bodyPr/>
          <a:lstStyle/>
          <a:p>
            <a:r>
              <a:rPr lang="en-SG" dirty="0"/>
              <a:t>The Future of Drug Discovery Industry?</a:t>
            </a:r>
          </a:p>
        </p:txBody>
      </p:sp>
      <p:sp>
        <p:nvSpPr>
          <p:cNvPr id="3" name="Text Placeholder 2">
            <a:extLst>
              <a:ext uri="{FF2B5EF4-FFF2-40B4-BE49-F238E27FC236}">
                <a16:creationId xmlns:a16="http://schemas.microsoft.com/office/drawing/2014/main" id="{5E6A0674-86DB-EE32-8BF3-7A28DFBAF5EC}"/>
              </a:ext>
            </a:extLst>
          </p:cNvPr>
          <p:cNvSpPr>
            <a:spLocks noGrp="1"/>
          </p:cNvSpPr>
          <p:nvPr>
            <p:ph type="body" sz="quarter" idx="63"/>
          </p:nvPr>
        </p:nvSpPr>
        <p:spPr/>
        <p:txBody>
          <a:bodyPr/>
          <a:lstStyle/>
          <a:p>
            <a:endParaRPr lang="en-SG"/>
          </a:p>
        </p:txBody>
      </p:sp>
      <p:sp>
        <p:nvSpPr>
          <p:cNvPr id="4" name="Text Placeholder 3">
            <a:extLst>
              <a:ext uri="{FF2B5EF4-FFF2-40B4-BE49-F238E27FC236}">
                <a16:creationId xmlns:a16="http://schemas.microsoft.com/office/drawing/2014/main" id="{78FC5346-78D6-934A-7021-3FC43067E135}"/>
              </a:ext>
            </a:extLst>
          </p:cNvPr>
          <p:cNvSpPr>
            <a:spLocks noGrp="1"/>
          </p:cNvSpPr>
          <p:nvPr>
            <p:ph type="body" sz="quarter" idx="65"/>
          </p:nvPr>
        </p:nvSpPr>
        <p:spPr/>
        <p:txBody>
          <a:bodyPr/>
          <a:lstStyle/>
          <a:p>
            <a:endParaRPr lang="en-SG"/>
          </a:p>
        </p:txBody>
      </p:sp>
      <p:pic>
        <p:nvPicPr>
          <p:cNvPr id="6" name="Picture 5">
            <a:extLst>
              <a:ext uri="{FF2B5EF4-FFF2-40B4-BE49-F238E27FC236}">
                <a16:creationId xmlns:a16="http://schemas.microsoft.com/office/drawing/2014/main" id="{0A2EE92E-6360-98FD-87E7-D3D205A1A776}"/>
              </a:ext>
            </a:extLst>
          </p:cNvPr>
          <p:cNvPicPr>
            <a:picLocks noChangeAspect="1"/>
          </p:cNvPicPr>
          <p:nvPr/>
        </p:nvPicPr>
        <p:blipFill>
          <a:blip r:embed="rId2"/>
          <a:stretch>
            <a:fillRect/>
          </a:stretch>
        </p:blipFill>
        <p:spPr>
          <a:xfrm>
            <a:off x="257201" y="1442193"/>
            <a:ext cx="5719012" cy="4138049"/>
          </a:xfrm>
          <a:prstGeom prst="rect">
            <a:avLst/>
          </a:prstGeom>
        </p:spPr>
      </p:pic>
      <p:pic>
        <p:nvPicPr>
          <p:cNvPr id="8" name="Picture 7">
            <a:extLst>
              <a:ext uri="{FF2B5EF4-FFF2-40B4-BE49-F238E27FC236}">
                <a16:creationId xmlns:a16="http://schemas.microsoft.com/office/drawing/2014/main" id="{F082574E-C659-A8F7-BC71-D33E99D4D93F}"/>
              </a:ext>
            </a:extLst>
          </p:cNvPr>
          <p:cNvPicPr>
            <a:picLocks noChangeAspect="1"/>
          </p:cNvPicPr>
          <p:nvPr/>
        </p:nvPicPr>
        <p:blipFill>
          <a:blip r:embed="rId3"/>
          <a:stretch>
            <a:fillRect/>
          </a:stretch>
        </p:blipFill>
        <p:spPr>
          <a:xfrm>
            <a:off x="5976213" y="1212077"/>
            <a:ext cx="6076726" cy="4368165"/>
          </a:xfrm>
          <a:prstGeom prst="rect">
            <a:avLst/>
          </a:prstGeom>
        </p:spPr>
      </p:pic>
      <p:graphicFrame>
        <p:nvGraphicFramePr>
          <p:cNvPr id="10" name="Table 9">
            <a:extLst>
              <a:ext uri="{FF2B5EF4-FFF2-40B4-BE49-F238E27FC236}">
                <a16:creationId xmlns:a16="http://schemas.microsoft.com/office/drawing/2014/main" id="{DA220D40-15BD-EC56-703A-10504DEEE676}"/>
              </a:ext>
            </a:extLst>
          </p:cNvPr>
          <p:cNvGraphicFramePr>
            <a:graphicFrameLocks noGrp="1"/>
          </p:cNvGraphicFramePr>
          <p:nvPr>
            <p:extLst>
              <p:ext uri="{D42A27DB-BD31-4B8C-83A1-F6EECF244321}">
                <p14:modId xmlns:p14="http://schemas.microsoft.com/office/powerpoint/2010/main" val="3547115608"/>
              </p:ext>
            </p:extLst>
          </p:nvPr>
        </p:nvGraphicFramePr>
        <p:xfrm>
          <a:off x="396366" y="5976154"/>
          <a:ext cx="5316048" cy="719474"/>
        </p:xfrm>
        <a:graphic>
          <a:graphicData uri="http://schemas.openxmlformats.org/drawingml/2006/table">
            <a:tbl>
              <a:tblPr/>
              <a:tblGrid>
                <a:gridCol w="5316048">
                  <a:extLst>
                    <a:ext uri="{9D8B030D-6E8A-4147-A177-3AD203B41FA5}">
                      <a16:colId xmlns:a16="http://schemas.microsoft.com/office/drawing/2014/main" val="2139582940"/>
                    </a:ext>
                  </a:extLst>
                </a:gridCol>
              </a:tblGrid>
              <a:tr h="719474">
                <a:tc>
                  <a:txBody>
                    <a:bodyPr/>
                    <a:lstStyle/>
                    <a:p>
                      <a:pPr fontAlgn="t">
                        <a:buNone/>
                      </a:pPr>
                      <a:r>
                        <a:rPr lang="en-SG" sz="1000" dirty="0">
                          <a:effectLst/>
                          <a:latin typeface="Arial" panose="020B0604020202020204" pitchFamily="34" charset="0"/>
                        </a:rPr>
                        <a:t>Zhang, Harrison G., et al. "The Virtual Biotech: A Multi-Agent AI Framework for Therapeutic Discovery and Development." </a:t>
                      </a:r>
                      <a:r>
                        <a:rPr lang="en-SG" sz="1000" i="1" dirty="0">
                          <a:effectLst/>
                          <a:latin typeface="Arial" panose="020B0604020202020204" pitchFamily="34" charset="0"/>
                        </a:rPr>
                        <a:t>bioRxiv</a:t>
                      </a:r>
                      <a:r>
                        <a:rPr lang="en-SG" sz="1000" dirty="0">
                          <a:effectLst/>
                          <a:latin typeface="Arial" panose="020B0604020202020204" pitchFamily="34" charset="0"/>
                        </a:rPr>
                        <a:t> (2026)</a:t>
                      </a:r>
                    </a:p>
                  </a:txBody>
                  <a:tcPr marT="50800" marB="50800">
                    <a:lnL>
                      <a:noFill/>
                    </a:lnL>
                    <a:lnR>
                      <a:noFill/>
                    </a:lnR>
                    <a:lnT>
                      <a:noFill/>
                    </a:lnT>
                    <a:lnB>
                      <a:noFill/>
                    </a:lnB>
                    <a:solidFill>
                      <a:srgbClr val="FFFFFF"/>
                    </a:solidFill>
                  </a:tcPr>
                </a:tc>
                <a:extLst>
                  <a:ext uri="{0D108BD9-81ED-4DB2-BD59-A6C34878D82A}">
                    <a16:rowId xmlns:a16="http://schemas.microsoft.com/office/drawing/2014/main" val="4124365727"/>
                  </a:ext>
                </a:extLst>
              </a:tr>
            </a:tbl>
          </a:graphicData>
        </a:graphic>
      </p:graphicFrame>
    </p:spTree>
    <p:extLst>
      <p:ext uri="{BB962C8B-B14F-4D97-AF65-F5344CB8AC3E}">
        <p14:creationId xmlns:p14="http://schemas.microsoft.com/office/powerpoint/2010/main" val="1097256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6DEA2B3-3776-54F7-DE3D-9CE395B20A00}"/>
              </a:ext>
            </a:extLst>
          </p:cNvPr>
          <p:cNvSpPr>
            <a:spLocks noGrp="1"/>
          </p:cNvSpPr>
          <p:nvPr>
            <p:ph type="body" sz="quarter" idx="64"/>
          </p:nvPr>
        </p:nvSpPr>
        <p:spPr/>
        <p:txBody>
          <a:bodyPr/>
          <a:lstStyle/>
          <a:p>
            <a:r>
              <a:rPr lang="en-US" dirty="0"/>
              <a:t>Concluding Remarks</a:t>
            </a:r>
          </a:p>
        </p:txBody>
      </p:sp>
      <p:sp>
        <p:nvSpPr>
          <p:cNvPr id="4" name="Text Placeholder 3">
            <a:extLst>
              <a:ext uri="{FF2B5EF4-FFF2-40B4-BE49-F238E27FC236}">
                <a16:creationId xmlns:a16="http://schemas.microsoft.com/office/drawing/2014/main" id="{4CD5BEAE-A261-1D22-7722-F08C09860C51}"/>
              </a:ext>
            </a:extLst>
          </p:cNvPr>
          <p:cNvSpPr>
            <a:spLocks noGrp="1"/>
          </p:cNvSpPr>
          <p:nvPr>
            <p:ph type="body" sz="quarter" idx="63"/>
          </p:nvPr>
        </p:nvSpPr>
        <p:spPr/>
        <p:txBody>
          <a:bodyPr/>
          <a:lstStyle/>
          <a:p>
            <a:endParaRPr lang="en-US"/>
          </a:p>
        </p:txBody>
      </p:sp>
      <p:sp>
        <p:nvSpPr>
          <p:cNvPr id="5" name="Text Placeholder 4">
            <a:extLst>
              <a:ext uri="{FF2B5EF4-FFF2-40B4-BE49-F238E27FC236}">
                <a16:creationId xmlns:a16="http://schemas.microsoft.com/office/drawing/2014/main" id="{A4D38C1A-DE58-F38C-5281-0C79D430590E}"/>
              </a:ext>
            </a:extLst>
          </p:cNvPr>
          <p:cNvSpPr>
            <a:spLocks noGrp="1"/>
          </p:cNvSpPr>
          <p:nvPr>
            <p:ph type="body" sz="quarter" idx="65"/>
          </p:nvPr>
        </p:nvSpPr>
        <p:spPr/>
        <p:txBody>
          <a:bodyPr/>
          <a:lstStyle/>
          <a:p>
            <a:endParaRPr lang="en-US"/>
          </a:p>
        </p:txBody>
      </p:sp>
      <p:sp>
        <p:nvSpPr>
          <p:cNvPr id="6" name="Text Placeholder 1">
            <a:extLst>
              <a:ext uri="{FF2B5EF4-FFF2-40B4-BE49-F238E27FC236}">
                <a16:creationId xmlns:a16="http://schemas.microsoft.com/office/drawing/2014/main" id="{6646EBA4-3C37-A882-1644-CD8C1BECB85E}"/>
              </a:ext>
            </a:extLst>
          </p:cNvPr>
          <p:cNvSpPr txBox="1">
            <a:spLocks/>
          </p:cNvSpPr>
          <p:nvPr/>
        </p:nvSpPr>
        <p:spPr>
          <a:xfrm>
            <a:off x="457954" y="1087821"/>
            <a:ext cx="6321218" cy="4853772"/>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Explorations from compiled clinical trial data have indicated the benefits of AI/ML algorithms in identifying patterns from large number of patients</a:t>
            </a:r>
          </a:p>
          <a:p>
            <a:pPr marL="0" indent="0">
              <a:buNone/>
            </a:pPr>
            <a:endParaRPr lang="en-US" sz="2200" dirty="0"/>
          </a:p>
          <a:p>
            <a:r>
              <a:rPr lang="en-US" sz="2200" dirty="0"/>
              <a:t>Opportunities for the exploitations of AI/ML algorithms underway:</a:t>
            </a:r>
          </a:p>
          <a:p>
            <a:pPr lvl="1"/>
            <a:r>
              <a:rPr lang="en-US" sz="2200" dirty="0"/>
              <a:t>“Foundation” / pre-trained models</a:t>
            </a:r>
          </a:p>
          <a:p>
            <a:pPr lvl="1"/>
            <a:r>
              <a:rPr lang="en-US" sz="2200" dirty="0"/>
              <a:t>Small </a:t>
            </a:r>
            <a:r>
              <a:rPr lang="en-US" sz="2200" i="1" dirty="0"/>
              <a:t>n</a:t>
            </a:r>
            <a:r>
              <a:rPr lang="en-US" sz="2200" dirty="0"/>
              <a:t> but multi-modal </a:t>
            </a:r>
          </a:p>
          <a:p>
            <a:endParaRPr lang="en-US" sz="2200" dirty="0"/>
          </a:p>
          <a:p>
            <a:r>
              <a:rPr lang="en-US" sz="2200" dirty="0"/>
              <a:t>Multi-Agent Systems (that can code and reason with pharmacological knowledge) poised to re-configure existing drug discovery &amp; development workflows</a:t>
            </a:r>
          </a:p>
        </p:txBody>
      </p:sp>
      <p:pic>
        <p:nvPicPr>
          <p:cNvPr id="7" name="Picture 6">
            <a:extLst>
              <a:ext uri="{FF2B5EF4-FFF2-40B4-BE49-F238E27FC236}">
                <a16:creationId xmlns:a16="http://schemas.microsoft.com/office/drawing/2014/main" id="{4AC1818A-573D-8941-E214-B4125CB2B7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3345" y="339452"/>
            <a:ext cx="3874951" cy="5812427"/>
          </a:xfrm>
          <a:prstGeom prst="rect">
            <a:avLst/>
          </a:prstGeom>
        </p:spPr>
      </p:pic>
      <p:pic>
        <p:nvPicPr>
          <p:cNvPr id="8" name="Picture 7">
            <a:extLst>
              <a:ext uri="{FF2B5EF4-FFF2-40B4-BE49-F238E27FC236}">
                <a16:creationId xmlns:a16="http://schemas.microsoft.com/office/drawing/2014/main" id="{25002997-D4E5-1369-F2E8-F36ACC7E40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8233" y="339452"/>
            <a:ext cx="960063" cy="960063"/>
          </a:xfrm>
          <a:prstGeom prst="rect">
            <a:avLst/>
          </a:prstGeom>
        </p:spPr>
      </p:pic>
    </p:spTree>
    <p:extLst>
      <p:ext uri="{BB962C8B-B14F-4D97-AF65-F5344CB8AC3E}">
        <p14:creationId xmlns:p14="http://schemas.microsoft.com/office/powerpoint/2010/main" val="3566965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615C3-E5AD-F350-620D-4D98E19F654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E4907B5-BFDE-6D84-D58C-FE2E809FE14A}"/>
              </a:ext>
            </a:extLst>
          </p:cNvPr>
          <p:cNvSpPr>
            <a:spLocks noGrp="1"/>
          </p:cNvSpPr>
          <p:nvPr>
            <p:ph type="body" sz="quarter" idx="64"/>
          </p:nvPr>
        </p:nvSpPr>
        <p:spPr/>
        <p:txBody>
          <a:bodyPr/>
          <a:lstStyle/>
          <a:p>
            <a:endParaRPr lang="en-SG"/>
          </a:p>
        </p:txBody>
      </p:sp>
      <p:sp>
        <p:nvSpPr>
          <p:cNvPr id="3" name="Text Placeholder 2">
            <a:extLst>
              <a:ext uri="{FF2B5EF4-FFF2-40B4-BE49-F238E27FC236}">
                <a16:creationId xmlns:a16="http://schemas.microsoft.com/office/drawing/2014/main" id="{26DDEB6B-768A-9981-9E31-9D39788040B8}"/>
              </a:ext>
            </a:extLst>
          </p:cNvPr>
          <p:cNvSpPr>
            <a:spLocks noGrp="1"/>
          </p:cNvSpPr>
          <p:nvPr>
            <p:ph type="body" sz="quarter" idx="63"/>
          </p:nvPr>
        </p:nvSpPr>
        <p:spPr/>
        <p:txBody>
          <a:bodyPr/>
          <a:lstStyle/>
          <a:p>
            <a:endParaRPr lang="en-SG"/>
          </a:p>
        </p:txBody>
      </p:sp>
    </p:spTree>
    <p:extLst>
      <p:ext uri="{BB962C8B-B14F-4D97-AF65-F5344CB8AC3E}">
        <p14:creationId xmlns:p14="http://schemas.microsoft.com/office/powerpoint/2010/main" val="2351189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a:extLst>
            <a:ext uri="{FF2B5EF4-FFF2-40B4-BE49-F238E27FC236}">
              <a16:creationId xmlns:a16="http://schemas.microsoft.com/office/drawing/2014/main" id="{AB7D24E4-E561-6CEE-4E2E-A35CCE96591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82A4E51-5A9C-A29B-CA43-06B38BD3631E}"/>
              </a:ext>
            </a:extLst>
          </p:cNvPr>
          <p:cNvSpPr>
            <a:spLocks noGrp="1"/>
          </p:cNvSpPr>
          <p:nvPr>
            <p:ph type="body" sz="quarter" idx="75"/>
          </p:nvPr>
        </p:nvSpPr>
        <p:spPr>
          <a:xfrm>
            <a:off x="381204" y="354952"/>
            <a:ext cx="10914963" cy="480000"/>
          </a:xfrm>
        </p:spPr>
        <p:txBody>
          <a:bodyPr/>
          <a:lstStyle/>
          <a:p>
            <a:r>
              <a:rPr lang="en-US" dirty="0">
                <a:solidFill>
                  <a:schemeClr val="bg1"/>
                </a:solidFill>
              </a:rPr>
              <a:t>Does the Deep Learning Model provide a Step Change?  </a:t>
            </a:r>
          </a:p>
        </p:txBody>
      </p:sp>
      <p:sp>
        <p:nvSpPr>
          <p:cNvPr id="3" name="Text Placeholder 2">
            <a:extLst>
              <a:ext uri="{FF2B5EF4-FFF2-40B4-BE49-F238E27FC236}">
                <a16:creationId xmlns:a16="http://schemas.microsoft.com/office/drawing/2014/main" id="{07702A96-5F99-BB1A-EFB9-9CC6FA6FA8EE}"/>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8101C810-17AE-7BF1-318A-2E0461AD533D}"/>
              </a:ext>
            </a:extLst>
          </p:cNvPr>
          <p:cNvSpPr>
            <a:spLocks noGrp="1"/>
          </p:cNvSpPr>
          <p:nvPr>
            <p:ph type="body" sz="quarter" idx="65"/>
          </p:nvPr>
        </p:nvSpPr>
        <p:spPr/>
        <p:txBody>
          <a:bodyPr/>
          <a:lstStyle/>
          <a:p>
            <a:endParaRPr lang="en-US"/>
          </a:p>
        </p:txBody>
      </p:sp>
      <p:sp>
        <p:nvSpPr>
          <p:cNvPr id="16" name="TextBox 15">
            <a:extLst>
              <a:ext uri="{FF2B5EF4-FFF2-40B4-BE49-F238E27FC236}">
                <a16:creationId xmlns:a16="http://schemas.microsoft.com/office/drawing/2014/main" id="{EC15395A-F64C-E340-3F5F-AD040084A830}"/>
              </a:ext>
            </a:extLst>
          </p:cNvPr>
          <p:cNvSpPr txBox="1"/>
          <p:nvPr/>
        </p:nvSpPr>
        <p:spPr>
          <a:xfrm>
            <a:off x="307528" y="966161"/>
            <a:ext cx="39757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Open Sans"/>
                <a:ea typeface="+mn-ea"/>
                <a:cs typeface="+mn-cs"/>
              </a:rPr>
              <a:t>Quantitative comparison of models</a:t>
            </a:r>
          </a:p>
        </p:txBody>
      </p:sp>
      <p:sp>
        <p:nvSpPr>
          <p:cNvPr id="17" name="TextBox 16">
            <a:extLst>
              <a:ext uri="{FF2B5EF4-FFF2-40B4-BE49-F238E27FC236}">
                <a16:creationId xmlns:a16="http://schemas.microsoft.com/office/drawing/2014/main" id="{706B72EB-6230-6D66-3991-85104A40EAA6}"/>
              </a:ext>
            </a:extLst>
          </p:cNvPr>
          <p:cNvSpPr txBox="1"/>
          <p:nvPr/>
        </p:nvSpPr>
        <p:spPr>
          <a:xfrm>
            <a:off x="404369" y="6046965"/>
            <a:ext cx="897014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FFFFFF"/>
                </a:solidFill>
                <a:effectLst/>
                <a:uLnTx/>
                <a:uFillTx/>
                <a:latin typeface="Open Sans"/>
                <a:ea typeface="+mn-ea"/>
                <a:cs typeface="+mn-cs"/>
              </a:rPr>
              <a:t>Turner et al, “Follow-up Bias in Tumor Dynamic Modeling: A Comparison of Classical and Neural-ODE Approaches”, CPT:PSP (2026).</a:t>
            </a:r>
          </a:p>
        </p:txBody>
      </p:sp>
      <p:pic>
        <p:nvPicPr>
          <p:cNvPr id="9" name="Picture 8">
            <a:extLst>
              <a:ext uri="{FF2B5EF4-FFF2-40B4-BE49-F238E27FC236}">
                <a16:creationId xmlns:a16="http://schemas.microsoft.com/office/drawing/2014/main" id="{DF99A203-50A0-0A0F-A9A5-FCDAC4017E53}"/>
              </a:ext>
            </a:extLst>
          </p:cNvPr>
          <p:cNvPicPr>
            <a:picLocks noChangeAspect="1"/>
          </p:cNvPicPr>
          <p:nvPr/>
        </p:nvPicPr>
        <p:blipFill>
          <a:blip r:embed="rId3"/>
          <a:stretch>
            <a:fillRect/>
          </a:stretch>
        </p:blipFill>
        <p:spPr>
          <a:xfrm>
            <a:off x="2088763" y="1394893"/>
            <a:ext cx="8145391" cy="4465762"/>
          </a:xfrm>
          <a:prstGeom prst="rect">
            <a:avLst/>
          </a:prstGeom>
        </p:spPr>
      </p:pic>
      <p:sp>
        <p:nvSpPr>
          <p:cNvPr id="10" name="Rectangle 9">
            <a:extLst>
              <a:ext uri="{FF2B5EF4-FFF2-40B4-BE49-F238E27FC236}">
                <a16:creationId xmlns:a16="http://schemas.microsoft.com/office/drawing/2014/main" id="{CA0D0F55-2A49-2137-8B40-D257B8ADB31C}"/>
              </a:ext>
            </a:extLst>
          </p:cNvPr>
          <p:cNvSpPr/>
          <p:nvPr/>
        </p:nvSpPr>
        <p:spPr>
          <a:xfrm>
            <a:off x="2175641" y="3689131"/>
            <a:ext cx="7927596" cy="197069"/>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AAA4BB1-A1C2-BA60-E234-80688785F9E8}"/>
              </a:ext>
            </a:extLst>
          </p:cNvPr>
          <p:cNvSpPr/>
          <p:nvPr/>
        </p:nvSpPr>
        <p:spPr>
          <a:xfrm>
            <a:off x="2197660" y="5640932"/>
            <a:ext cx="7927596" cy="197069"/>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222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735B8822-A32F-FDCD-F414-4A855864241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54C6811-8499-418E-4EDE-6FB5292B693C}"/>
              </a:ext>
            </a:extLst>
          </p:cNvPr>
          <p:cNvSpPr>
            <a:spLocks noGrp="1"/>
          </p:cNvSpPr>
          <p:nvPr>
            <p:ph type="body" sz="quarter" idx="75"/>
          </p:nvPr>
        </p:nvSpPr>
        <p:spPr/>
        <p:txBody>
          <a:bodyPr/>
          <a:lstStyle/>
          <a:p>
            <a:r>
              <a:rPr lang="en-US" dirty="0">
                <a:solidFill>
                  <a:schemeClr val="bg1"/>
                </a:solidFill>
              </a:rPr>
              <a:t>What AI developments can leverage the growth in  data? </a:t>
            </a:r>
            <a:endParaRPr lang="en-US" i="1" dirty="0">
              <a:solidFill>
                <a:schemeClr val="bg1"/>
              </a:solidFill>
            </a:endParaRPr>
          </a:p>
        </p:txBody>
      </p:sp>
      <p:sp>
        <p:nvSpPr>
          <p:cNvPr id="3" name="Text Placeholder 2">
            <a:extLst>
              <a:ext uri="{FF2B5EF4-FFF2-40B4-BE49-F238E27FC236}">
                <a16:creationId xmlns:a16="http://schemas.microsoft.com/office/drawing/2014/main" id="{C7DF3F1F-EDDC-EE5A-4E95-F79C75D82728}"/>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C14CD02F-0309-EE20-A4F5-70F882B2B430}"/>
              </a:ext>
            </a:extLst>
          </p:cNvPr>
          <p:cNvSpPr>
            <a:spLocks noGrp="1"/>
          </p:cNvSpPr>
          <p:nvPr>
            <p:ph type="body" sz="quarter" idx="65"/>
          </p:nvPr>
        </p:nvSpPr>
        <p:spPr/>
        <p:txBody>
          <a:bodyPr/>
          <a:lstStyle/>
          <a:p>
            <a:endParaRPr lang="en-US"/>
          </a:p>
        </p:txBody>
      </p:sp>
      <p:pic>
        <p:nvPicPr>
          <p:cNvPr id="7" name="Picture 6" descr="A screenshot of a computer&#10;&#10;AI-generated content may be incorrect.">
            <a:extLst>
              <a:ext uri="{FF2B5EF4-FFF2-40B4-BE49-F238E27FC236}">
                <a16:creationId xmlns:a16="http://schemas.microsoft.com/office/drawing/2014/main" id="{D9948843-7F9A-8963-F492-9483B7AB246E}"/>
              </a:ext>
            </a:extLst>
          </p:cNvPr>
          <p:cNvPicPr>
            <a:picLocks noChangeAspect="1"/>
          </p:cNvPicPr>
          <p:nvPr/>
        </p:nvPicPr>
        <p:blipFill>
          <a:blip r:embed="rId3"/>
          <a:stretch>
            <a:fillRect/>
          </a:stretch>
        </p:blipFill>
        <p:spPr>
          <a:xfrm>
            <a:off x="400819" y="1093522"/>
            <a:ext cx="11143480" cy="4845466"/>
          </a:xfrm>
          <a:prstGeom prst="rect">
            <a:avLst/>
          </a:prstGeom>
        </p:spPr>
      </p:pic>
    </p:spTree>
    <p:extLst>
      <p:ext uri="{BB962C8B-B14F-4D97-AF65-F5344CB8AC3E}">
        <p14:creationId xmlns:p14="http://schemas.microsoft.com/office/powerpoint/2010/main" val="240935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9E00C-A6B2-ABFE-0B34-44922AA0E4B7}"/>
            </a:ext>
          </a:extLst>
        </p:cNvPr>
        <p:cNvGrpSpPr/>
        <p:nvPr/>
      </p:nvGrpSpPr>
      <p:grpSpPr>
        <a:xfrm>
          <a:off x="0" y="0"/>
          <a:ext cx="0" cy="0"/>
          <a:chOff x="0" y="0"/>
          <a:chExt cx="0" cy="0"/>
        </a:xfrm>
      </p:grpSpPr>
      <p:sp>
        <p:nvSpPr>
          <p:cNvPr id="34" name="Text Placeholder 33">
            <a:extLst>
              <a:ext uri="{FF2B5EF4-FFF2-40B4-BE49-F238E27FC236}">
                <a16:creationId xmlns:a16="http://schemas.microsoft.com/office/drawing/2014/main" id="{058F515C-F7BF-A788-0997-6224795F0804}"/>
              </a:ext>
            </a:extLst>
          </p:cNvPr>
          <p:cNvSpPr>
            <a:spLocks noGrp="1"/>
          </p:cNvSpPr>
          <p:nvPr>
            <p:ph type="body" sz="quarter" idx="64"/>
          </p:nvPr>
        </p:nvSpPr>
        <p:spPr>
          <a:xfrm>
            <a:off x="-13566" y="0"/>
            <a:ext cx="4800000" cy="6858000"/>
          </a:xfrm>
        </p:spPr>
        <p:txBody>
          <a:bodyPr/>
          <a:lstStyle/>
          <a:p>
            <a:r>
              <a:rPr lang="en-US" dirty="0"/>
              <a:t> </a:t>
            </a:r>
          </a:p>
        </p:txBody>
      </p:sp>
      <p:sp>
        <p:nvSpPr>
          <p:cNvPr id="31" name="Title 30">
            <a:extLst>
              <a:ext uri="{FF2B5EF4-FFF2-40B4-BE49-F238E27FC236}">
                <a16:creationId xmlns:a16="http://schemas.microsoft.com/office/drawing/2014/main" id="{BC7A4B28-F2D0-01A1-3E1F-8330C4E89E7F}"/>
              </a:ext>
            </a:extLst>
          </p:cNvPr>
          <p:cNvSpPr>
            <a:spLocks noGrp="1"/>
          </p:cNvSpPr>
          <p:nvPr>
            <p:ph type="ctrTitle"/>
          </p:nvPr>
        </p:nvSpPr>
        <p:spPr>
          <a:xfrm>
            <a:off x="405838" y="1563465"/>
            <a:ext cx="3563144" cy="1920000"/>
          </a:xfrm>
        </p:spPr>
        <p:txBody>
          <a:bodyPr>
            <a:normAutofit/>
          </a:bodyPr>
          <a:lstStyle/>
          <a:p>
            <a:r>
              <a:rPr lang="en-US" sz="2400" dirty="0"/>
              <a:t>Opportunities for multi-level cycles of predictions &amp; learning  </a:t>
            </a:r>
          </a:p>
        </p:txBody>
      </p:sp>
      <p:sp>
        <p:nvSpPr>
          <p:cNvPr id="32" name="Text Placeholder 31">
            <a:extLst>
              <a:ext uri="{FF2B5EF4-FFF2-40B4-BE49-F238E27FC236}">
                <a16:creationId xmlns:a16="http://schemas.microsoft.com/office/drawing/2014/main" id="{CA7B1BC5-A845-FF42-ABC2-5B83DA78F662}"/>
              </a:ext>
            </a:extLst>
          </p:cNvPr>
          <p:cNvSpPr>
            <a:spLocks noGrp="1"/>
          </p:cNvSpPr>
          <p:nvPr>
            <p:ph type="body" sz="quarter" idx="10"/>
          </p:nvPr>
        </p:nvSpPr>
        <p:spPr>
          <a:xfrm>
            <a:off x="426157" y="3633005"/>
            <a:ext cx="4080769" cy="1920000"/>
          </a:xfrm>
        </p:spPr>
        <p:txBody>
          <a:bodyPr/>
          <a:lstStyle/>
          <a:p>
            <a:r>
              <a:rPr lang="en-US" dirty="0"/>
              <a:t>… enabled by AI </a:t>
            </a:r>
          </a:p>
        </p:txBody>
      </p:sp>
      <p:sp>
        <p:nvSpPr>
          <p:cNvPr id="33" name="Text Placeholder 32">
            <a:extLst>
              <a:ext uri="{FF2B5EF4-FFF2-40B4-BE49-F238E27FC236}">
                <a16:creationId xmlns:a16="http://schemas.microsoft.com/office/drawing/2014/main" id="{7A491FA4-AF68-B94D-28C5-BCB88DABD44B}"/>
              </a:ext>
            </a:extLst>
          </p:cNvPr>
          <p:cNvSpPr>
            <a:spLocks noGrp="1"/>
          </p:cNvSpPr>
          <p:nvPr>
            <p:ph type="body" sz="quarter" idx="63"/>
          </p:nvPr>
        </p:nvSpPr>
        <p:spPr/>
        <p:txBody>
          <a:bodyPr/>
          <a:lstStyle/>
          <a:p>
            <a:endParaRPr lang="en-US"/>
          </a:p>
        </p:txBody>
      </p:sp>
      <p:sp>
        <p:nvSpPr>
          <p:cNvPr id="35" name="Text Placeholder 34">
            <a:extLst>
              <a:ext uri="{FF2B5EF4-FFF2-40B4-BE49-F238E27FC236}">
                <a16:creationId xmlns:a16="http://schemas.microsoft.com/office/drawing/2014/main" id="{80579730-4A3B-C3DB-81D2-ACC4B6560A8B}"/>
              </a:ext>
            </a:extLst>
          </p:cNvPr>
          <p:cNvSpPr>
            <a:spLocks noGrp="1"/>
          </p:cNvSpPr>
          <p:nvPr>
            <p:ph type="body" sz="quarter" idx="65"/>
          </p:nvPr>
        </p:nvSpPr>
        <p:spPr/>
        <p:txBody>
          <a:bodyPr/>
          <a:lstStyle/>
          <a:p>
            <a:endParaRPr lang="en-US"/>
          </a:p>
        </p:txBody>
      </p:sp>
      <p:sp>
        <p:nvSpPr>
          <p:cNvPr id="2" name="TextBox 1">
            <a:extLst>
              <a:ext uri="{FF2B5EF4-FFF2-40B4-BE49-F238E27FC236}">
                <a16:creationId xmlns:a16="http://schemas.microsoft.com/office/drawing/2014/main" id="{B3DCB6EF-53A5-E2E8-6AA2-B8CC7D6C1D09}"/>
              </a:ext>
            </a:extLst>
          </p:cNvPr>
          <p:cNvSpPr txBox="1"/>
          <p:nvPr/>
        </p:nvSpPr>
        <p:spPr>
          <a:xfrm>
            <a:off x="4337970" y="203017"/>
            <a:ext cx="771496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Open Sans"/>
                <a:ea typeface="+mn-ea"/>
                <a:cs typeface="+mn-cs"/>
              </a:rPr>
              <a:t>Model-Informed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Open Sans"/>
                <a:ea typeface="+mn-ea"/>
                <a:cs typeface="+mn-cs"/>
              </a:rPr>
              <a:t>Drug Discovery &amp; Development</a:t>
            </a:r>
          </a:p>
        </p:txBody>
      </p:sp>
      <p:graphicFrame>
        <p:nvGraphicFramePr>
          <p:cNvPr id="20" name="Diagram 19">
            <a:extLst>
              <a:ext uri="{FF2B5EF4-FFF2-40B4-BE49-F238E27FC236}">
                <a16:creationId xmlns:a16="http://schemas.microsoft.com/office/drawing/2014/main" id="{17D7D122-938A-806C-B7C3-0C30D4D50BFF}"/>
              </a:ext>
            </a:extLst>
          </p:cNvPr>
          <p:cNvGraphicFramePr/>
          <p:nvPr/>
        </p:nvGraphicFramePr>
        <p:xfrm>
          <a:off x="4956096" y="2566924"/>
          <a:ext cx="6912768" cy="13681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a:extLst>
              <a:ext uri="{FF2B5EF4-FFF2-40B4-BE49-F238E27FC236}">
                <a16:creationId xmlns:a16="http://schemas.microsoft.com/office/drawing/2014/main" id="{055A8032-7936-0D2C-5382-AE4F6CB132E4}"/>
              </a:ext>
            </a:extLst>
          </p:cNvPr>
          <p:cNvSpPr txBox="1"/>
          <p:nvPr/>
        </p:nvSpPr>
        <p:spPr>
          <a:xfrm>
            <a:off x="6719454" y="5886236"/>
            <a:ext cx="46329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Open Sans"/>
                <a:ea typeface="+mn-ea"/>
                <a:cs typeface="+mn-cs"/>
              </a:rPr>
              <a:t>Reverse Translation</a:t>
            </a:r>
          </a:p>
        </p:txBody>
      </p:sp>
      <p:sp>
        <p:nvSpPr>
          <p:cNvPr id="22" name="Arrow: Curved Down 21">
            <a:extLst>
              <a:ext uri="{FF2B5EF4-FFF2-40B4-BE49-F238E27FC236}">
                <a16:creationId xmlns:a16="http://schemas.microsoft.com/office/drawing/2014/main" id="{F3EB3E90-55C0-E27B-AFA2-C61AF8B0E249}"/>
              </a:ext>
            </a:extLst>
          </p:cNvPr>
          <p:cNvSpPr/>
          <p:nvPr/>
        </p:nvSpPr>
        <p:spPr>
          <a:xfrm>
            <a:off x="5764877" y="1123945"/>
            <a:ext cx="5295206" cy="1481610"/>
          </a:xfrm>
          <a:prstGeom prst="curvedDownArrow">
            <a:avLst>
              <a:gd name="adj1" fmla="val 10417"/>
              <a:gd name="adj2" fmla="val 50000"/>
              <a:gd name="adj3" fmla="val 3810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23" name="Arrow: Curved Down 22">
            <a:extLst>
              <a:ext uri="{FF2B5EF4-FFF2-40B4-BE49-F238E27FC236}">
                <a16:creationId xmlns:a16="http://schemas.microsoft.com/office/drawing/2014/main" id="{848C9F71-962C-EA3D-50EE-6065E19459C1}"/>
              </a:ext>
            </a:extLst>
          </p:cNvPr>
          <p:cNvSpPr/>
          <p:nvPr/>
        </p:nvSpPr>
        <p:spPr>
          <a:xfrm>
            <a:off x="5764877" y="3897291"/>
            <a:ext cx="5295206" cy="1655714"/>
          </a:xfrm>
          <a:prstGeom prst="curvedDownArrow">
            <a:avLst>
              <a:gd name="adj1" fmla="val 10417"/>
              <a:gd name="adj2" fmla="val 50000"/>
              <a:gd name="adj3" fmla="val 38105"/>
            </a:avLst>
          </a:prstGeom>
          <a:scene3d>
            <a:camera prst="orthographicFront">
              <a:rot lat="10800000" lon="1080000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24" name="TextBox 23">
            <a:extLst>
              <a:ext uri="{FF2B5EF4-FFF2-40B4-BE49-F238E27FC236}">
                <a16:creationId xmlns:a16="http://schemas.microsoft.com/office/drawing/2014/main" id="{4BB2AC5B-F533-C4B2-B885-665ABDC7B446}"/>
              </a:ext>
            </a:extLst>
          </p:cNvPr>
          <p:cNvSpPr txBox="1"/>
          <p:nvPr/>
        </p:nvSpPr>
        <p:spPr>
          <a:xfrm>
            <a:off x="7594243" y="1783759"/>
            <a:ext cx="153760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Open Sans"/>
                <a:ea typeface="+mn-ea"/>
                <a:cs typeface="+mn-cs"/>
              </a:rPr>
              <a:t>lab-in-a-loop</a:t>
            </a:r>
          </a:p>
        </p:txBody>
      </p:sp>
      <p:pic>
        <p:nvPicPr>
          <p:cNvPr id="26" name="Graphic 25" descr="Circles with arrows with solid fill">
            <a:extLst>
              <a:ext uri="{FF2B5EF4-FFF2-40B4-BE49-F238E27FC236}">
                <a16:creationId xmlns:a16="http://schemas.microsoft.com/office/drawing/2014/main" id="{B11E48D9-FE38-C863-15B1-3A9A7A742E5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083347" y="2116990"/>
            <a:ext cx="914400" cy="914400"/>
          </a:xfrm>
          <a:prstGeom prst="rect">
            <a:avLst/>
          </a:prstGeom>
        </p:spPr>
      </p:pic>
      <p:pic>
        <p:nvPicPr>
          <p:cNvPr id="27" name="Graphic 26" descr="Circles with arrows with solid fill">
            <a:extLst>
              <a:ext uri="{FF2B5EF4-FFF2-40B4-BE49-F238E27FC236}">
                <a16:creationId xmlns:a16="http://schemas.microsoft.com/office/drawing/2014/main" id="{D02F65BF-4190-D574-C0F0-6889EF1BDE5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10598" y="2116990"/>
            <a:ext cx="914400" cy="914400"/>
          </a:xfrm>
          <a:prstGeom prst="rect">
            <a:avLst/>
          </a:prstGeom>
        </p:spPr>
      </p:pic>
      <p:pic>
        <p:nvPicPr>
          <p:cNvPr id="28" name="Graphic 27" descr="Circles with arrows with solid fill">
            <a:extLst>
              <a:ext uri="{FF2B5EF4-FFF2-40B4-BE49-F238E27FC236}">
                <a16:creationId xmlns:a16="http://schemas.microsoft.com/office/drawing/2014/main" id="{C0AD8CAA-A1A0-22BD-4405-64F80FE7F7A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501349" y="2081673"/>
            <a:ext cx="914400" cy="914400"/>
          </a:xfrm>
          <a:prstGeom prst="rect">
            <a:avLst/>
          </a:prstGeom>
        </p:spPr>
      </p:pic>
      <p:sp>
        <p:nvSpPr>
          <p:cNvPr id="36" name="TextBox 35">
            <a:extLst>
              <a:ext uri="{FF2B5EF4-FFF2-40B4-BE49-F238E27FC236}">
                <a16:creationId xmlns:a16="http://schemas.microsoft.com/office/drawing/2014/main" id="{096F7B19-2BEB-DCA2-8501-F43F650C29B9}"/>
              </a:ext>
            </a:extLst>
          </p:cNvPr>
          <p:cNvSpPr txBox="1"/>
          <p:nvPr/>
        </p:nvSpPr>
        <p:spPr>
          <a:xfrm>
            <a:off x="7477425" y="5052077"/>
            <a:ext cx="169469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Open Sans"/>
                <a:ea typeface="+mn-ea"/>
                <a:cs typeface="+mn-cs"/>
              </a:rPr>
              <a:t>clinic-in-a-loop</a:t>
            </a:r>
          </a:p>
        </p:txBody>
      </p:sp>
      <p:sp>
        <p:nvSpPr>
          <p:cNvPr id="37" name="TextBox 36">
            <a:extLst>
              <a:ext uri="{FF2B5EF4-FFF2-40B4-BE49-F238E27FC236}">
                <a16:creationId xmlns:a16="http://schemas.microsoft.com/office/drawing/2014/main" id="{57233DB7-8CAC-63F2-D62B-76DD5E9E9E1D}"/>
              </a:ext>
            </a:extLst>
          </p:cNvPr>
          <p:cNvSpPr txBox="1"/>
          <p:nvPr/>
        </p:nvSpPr>
        <p:spPr>
          <a:xfrm>
            <a:off x="8727565" y="2486322"/>
            <a:ext cx="40427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Open Sans"/>
                <a:ea typeface="+mn-ea"/>
                <a:cs typeface="+mn-cs"/>
              </a:rPr>
              <a:t>…</a:t>
            </a:r>
          </a:p>
        </p:txBody>
      </p:sp>
    </p:spTree>
    <p:extLst>
      <p:ext uri="{BB962C8B-B14F-4D97-AF65-F5344CB8AC3E}">
        <p14:creationId xmlns:p14="http://schemas.microsoft.com/office/powerpoint/2010/main" val="3751988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CCDD4-9E8B-E7C5-18FB-2915D8F9271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386ED89-4F96-B1DD-3E7F-F8ED218FE371}"/>
              </a:ext>
            </a:extLst>
          </p:cNvPr>
          <p:cNvSpPr>
            <a:spLocks noGrp="1"/>
          </p:cNvSpPr>
          <p:nvPr>
            <p:ph type="body" sz="quarter" idx="120"/>
          </p:nvPr>
        </p:nvSpPr>
        <p:spPr/>
        <p:txBody>
          <a:bodyPr/>
          <a:lstStyle/>
          <a:p>
            <a:pPr marL="342900" indent="-342900">
              <a:buFont typeface="Arial" panose="020B0604020202020204" pitchFamily="34" charset="0"/>
              <a:buChar char="•"/>
            </a:pPr>
            <a:r>
              <a:rPr lang="en-US" sz="1800" dirty="0"/>
              <a:t>Typically trial-by-trial basis</a:t>
            </a:r>
          </a:p>
          <a:p>
            <a:pPr marL="342900" indent="-342900">
              <a:buFont typeface="Arial" panose="020B0604020202020204" pitchFamily="34" charset="0"/>
              <a:buChar char="•"/>
            </a:pPr>
            <a:r>
              <a:rPr lang="en-US" sz="1800" dirty="0"/>
              <a:t>E-R relationship selected from a few pre-defined functions </a:t>
            </a:r>
          </a:p>
          <a:p>
            <a:pPr marL="342900" indent="-342900">
              <a:buFont typeface="Arial" panose="020B0604020202020204" pitchFamily="34" charset="0"/>
              <a:buChar char="•"/>
            </a:pPr>
            <a:r>
              <a:rPr lang="en-US" sz="1800" dirty="0"/>
              <a:t>A handful of covariates are pre-selected </a:t>
            </a:r>
          </a:p>
        </p:txBody>
      </p:sp>
      <p:sp>
        <p:nvSpPr>
          <p:cNvPr id="3" name="Text Placeholder 2">
            <a:extLst>
              <a:ext uri="{FF2B5EF4-FFF2-40B4-BE49-F238E27FC236}">
                <a16:creationId xmlns:a16="http://schemas.microsoft.com/office/drawing/2014/main" id="{8D31899B-05A6-9083-7526-59ECCD999D34}"/>
              </a:ext>
            </a:extLst>
          </p:cNvPr>
          <p:cNvSpPr>
            <a:spLocks noGrp="1"/>
          </p:cNvSpPr>
          <p:nvPr>
            <p:ph type="body" sz="quarter" idx="75"/>
          </p:nvPr>
        </p:nvSpPr>
        <p:spPr/>
        <p:txBody>
          <a:bodyPr/>
          <a:lstStyle/>
          <a:p>
            <a:r>
              <a:rPr lang="en-US" dirty="0"/>
              <a:t>The Two Worlds of E-R Analysis </a:t>
            </a:r>
          </a:p>
        </p:txBody>
      </p:sp>
      <p:sp>
        <p:nvSpPr>
          <p:cNvPr id="4" name="Text Placeholder 3">
            <a:extLst>
              <a:ext uri="{FF2B5EF4-FFF2-40B4-BE49-F238E27FC236}">
                <a16:creationId xmlns:a16="http://schemas.microsoft.com/office/drawing/2014/main" id="{E139B906-9954-913A-EDA4-7DBF4D01A686}"/>
              </a:ext>
            </a:extLst>
          </p:cNvPr>
          <p:cNvSpPr>
            <a:spLocks noGrp="1"/>
          </p:cNvSpPr>
          <p:nvPr>
            <p:ph type="body" sz="quarter" idx="123"/>
          </p:nvPr>
        </p:nvSpPr>
        <p:spPr>
          <a:xfrm>
            <a:off x="5909336" y="2162436"/>
            <a:ext cx="5930485" cy="3855141"/>
          </a:xfrm>
        </p:spPr>
        <p:txBody>
          <a:bodyPr/>
          <a:lstStyle/>
          <a:p>
            <a:pPr marL="342900" indent="-342900">
              <a:buFont typeface="Arial" panose="020B0604020202020204" pitchFamily="34" charset="0"/>
              <a:buChar char="•"/>
            </a:pPr>
            <a:r>
              <a:rPr lang="en-US" sz="1800" dirty="0"/>
              <a:t>Often examined across trials</a:t>
            </a:r>
          </a:p>
          <a:p>
            <a:pPr marL="342900" indent="-342900">
              <a:buFont typeface="Arial" panose="020B0604020202020204" pitchFamily="34" charset="0"/>
              <a:buChar char="•"/>
            </a:pPr>
            <a:r>
              <a:rPr lang="en-US" sz="1800" dirty="0"/>
              <a:t>E-R relationship “learned” from data</a:t>
            </a:r>
          </a:p>
          <a:p>
            <a:pPr marL="342900" indent="-342900">
              <a:buFont typeface="Arial" panose="020B0604020202020204" pitchFamily="34" charset="0"/>
              <a:buChar char="•"/>
            </a:pPr>
            <a:r>
              <a:rPr lang="en-US" sz="1800" dirty="0"/>
              <a:t>Covariates are typically comprehensively utilized</a:t>
            </a:r>
          </a:p>
        </p:txBody>
      </p:sp>
      <p:sp>
        <p:nvSpPr>
          <p:cNvPr id="6" name="Text Placeholder 5">
            <a:extLst>
              <a:ext uri="{FF2B5EF4-FFF2-40B4-BE49-F238E27FC236}">
                <a16:creationId xmlns:a16="http://schemas.microsoft.com/office/drawing/2014/main" id="{5E176D0B-2147-4BC6-0FDE-E52A4831EF3E}"/>
              </a:ext>
            </a:extLst>
          </p:cNvPr>
          <p:cNvSpPr>
            <a:spLocks noGrp="1"/>
          </p:cNvSpPr>
          <p:nvPr>
            <p:ph type="body" sz="quarter" idx="121"/>
          </p:nvPr>
        </p:nvSpPr>
        <p:spPr/>
        <p:txBody>
          <a:bodyPr/>
          <a:lstStyle/>
          <a:p>
            <a:r>
              <a:rPr lang="en-US" sz="3200" dirty="0"/>
              <a:t>Pharmacometrics</a:t>
            </a:r>
            <a:r>
              <a:rPr lang="en-US" dirty="0"/>
              <a:t> </a:t>
            </a:r>
          </a:p>
        </p:txBody>
      </p:sp>
      <p:sp>
        <p:nvSpPr>
          <p:cNvPr id="8" name="Text Placeholder 7">
            <a:extLst>
              <a:ext uri="{FF2B5EF4-FFF2-40B4-BE49-F238E27FC236}">
                <a16:creationId xmlns:a16="http://schemas.microsoft.com/office/drawing/2014/main" id="{DFFE22A9-2556-1365-4787-CC11265CBFB0}"/>
              </a:ext>
            </a:extLst>
          </p:cNvPr>
          <p:cNvSpPr>
            <a:spLocks noGrp="1"/>
          </p:cNvSpPr>
          <p:nvPr>
            <p:ph type="body" sz="quarter" idx="126"/>
          </p:nvPr>
        </p:nvSpPr>
        <p:spPr>
          <a:xfrm>
            <a:off x="6869337" y="1195223"/>
            <a:ext cx="4970484" cy="960000"/>
          </a:xfrm>
        </p:spPr>
        <p:txBody>
          <a:bodyPr/>
          <a:lstStyle/>
          <a:p>
            <a:r>
              <a:rPr lang="en-US" sz="3200" dirty="0"/>
              <a:t>Machine Learning</a:t>
            </a:r>
          </a:p>
        </p:txBody>
      </p:sp>
      <p:sp>
        <p:nvSpPr>
          <p:cNvPr id="9" name="Text Placeholder 8">
            <a:extLst>
              <a:ext uri="{FF2B5EF4-FFF2-40B4-BE49-F238E27FC236}">
                <a16:creationId xmlns:a16="http://schemas.microsoft.com/office/drawing/2014/main" id="{AB765727-3C03-3DDC-7770-A3028039B911}"/>
              </a:ext>
            </a:extLst>
          </p:cNvPr>
          <p:cNvSpPr>
            <a:spLocks noGrp="1"/>
          </p:cNvSpPr>
          <p:nvPr>
            <p:ph type="body" sz="quarter" idx="63"/>
          </p:nvPr>
        </p:nvSpPr>
        <p:spPr/>
        <p:txBody>
          <a:bodyPr/>
          <a:lstStyle/>
          <a:p>
            <a:endParaRPr lang="en-US"/>
          </a:p>
        </p:txBody>
      </p:sp>
      <p:sp>
        <p:nvSpPr>
          <p:cNvPr id="10" name="Text Placeholder 9">
            <a:extLst>
              <a:ext uri="{FF2B5EF4-FFF2-40B4-BE49-F238E27FC236}">
                <a16:creationId xmlns:a16="http://schemas.microsoft.com/office/drawing/2014/main" id="{5AE00408-4781-B7B1-12DF-B385EBA80AEC}"/>
              </a:ext>
            </a:extLst>
          </p:cNvPr>
          <p:cNvSpPr>
            <a:spLocks noGrp="1"/>
          </p:cNvSpPr>
          <p:nvPr>
            <p:ph type="body" sz="quarter" idx="65"/>
          </p:nvPr>
        </p:nvSpPr>
        <p:spPr/>
        <p:txBody>
          <a:bodyPr/>
          <a:lstStyle/>
          <a:p>
            <a:endParaRPr lang="en-US"/>
          </a:p>
        </p:txBody>
      </p:sp>
      <p:pic>
        <p:nvPicPr>
          <p:cNvPr id="20" name="Picture 19" descr="A graph showing different colored lines&#10;&#10;AI-generated content may be incorrect.">
            <a:extLst>
              <a:ext uri="{FF2B5EF4-FFF2-40B4-BE49-F238E27FC236}">
                <a16:creationId xmlns:a16="http://schemas.microsoft.com/office/drawing/2014/main" id="{44E9C326-30A2-BAB1-B877-973F57AF303E}"/>
              </a:ext>
            </a:extLst>
          </p:cNvPr>
          <p:cNvPicPr>
            <a:picLocks noChangeAspect="1"/>
          </p:cNvPicPr>
          <p:nvPr/>
        </p:nvPicPr>
        <p:blipFill>
          <a:blip r:embed="rId3"/>
          <a:stretch>
            <a:fillRect/>
          </a:stretch>
        </p:blipFill>
        <p:spPr>
          <a:xfrm>
            <a:off x="1482663" y="4228383"/>
            <a:ext cx="3280574" cy="1610853"/>
          </a:xfrm>
          <a:prstGeom prst="rect">
            <a:avLst/>
          </a:prstGeom>
        </p:spPr>
      </p:pic>
      <p:pic>
        <p:nvPicPr>
          <p:cNvPr id="26" name="Picture Placeholder 25" descr="A blue and white logo&#10;&#10;AI-generated content may be incorrect.">
            <a:extLst>
              <a:ext uri="{FF2B5EF4-FFF2-40B4-BE49-F238E27FC236}">
                <a16:creationId xmlns:a16="http://schemas.microsoft.com/office/drawing/2014/main" id="{ADC0885F-3D4A-E044-B70C-6B110E4E0E14}"/>
              </a:ext>
            </a:extLst>
          </p:cNvPr>
          <p:cNvPicPr>
            <a:picLocks noGrp="1" noChangeAspect="1"/>
          </p:cNvPicPr>
          <p:nvPr>
            <p:ph type="pic" sz="quarter" idx="125"/>
          </p:nvPr>
        </p:nvPicPr>
        <p:blipFill>
          <a:blip r:embed="rId4"/>
          <a:srcRect/>
          <a:stretch>
            <a:fillRect/>
          </a:stretch>
        </p:blipFill>
        <p:spPr/>
      </p:pic>
      <p:pic>
        <p:nvPicPr>
          <p:cNvPr id="32" name="Picture Placeholder 31" descr="A graph of loan approval&#10;&#10;AI-generated content may be incorrect.">
            <a:extLst>
              <a:ext uri="{FF2B5EF4-FFF2-40B4-BE49-F238E27FC236}">
                <a16:creationId xmlns:a16="http://schemas.microsoft.com/office/drawing/2014/main" id="{5CDCA21B-CDAA-224B-25F9-FC17A22345FF}"/>
              </a:ext>
            </a:extLst>
          </p:cNvPr>
          <p:cNvPicPr>
            <a:picLocks noGrp="1" noChangeAspect="1"/>
          </p:cNvPicPr>
          <p:nvPr>
            <p:ph type="pic" sz="quarter" idx="17"/>
          </p:nvPr>
        </p:nvPicPr>
        <p:blipFill>
          <a:blip r:embed="rId5"/>
          <a:srcRect l="17068" t="14489" r="13391" b="15132"/>
          <a:stretch>
            <a:fillRect/>
          </a:stretch>
        </p:blipFill>
        <p:spPr>
          <a:xfrm>
            <a:off x="629337" y="1187246"/>
            <a:ext cx="960000" cy="971584"/>
          </a:xfrm>
        </p:spPr>
      </p:pic>
      <p:sp>
        <p:nvSpPr>
          <p:cNvPr id="33" name="TextBox 32">
            <a:extLst>
              <a:ext uri="{FF2B5EF4-FFF2-40B4-BE49-F238E27FC236}">
                <a16:creationId xmlns:a16="http://schemas.microsoft.com/office/drawing/2014/main" id="{9BF896D9-5D51-4D6E-B85D-BC322499026C}"/>
              </a:ext>
            </a:extLst>
          </p:cNvPr>
          <p:cNvSpPr txBox="1"/>
          <p:nvPr/>
        </p:nvSpPr>
        <p:spPr>
          <a:xfrm>
            <a:off x="923066" y="3713105"/>
            <a:ext cx="46287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Open Sans"/>
                <a:ea typeface="+mn-ea"/>
                <a:cs typeface="+mn-cs"/>
              </a:rPr>
              <a:t>e.g., </a:t>
            </a:r>
            <a:r>
              <a:rPr kumimoji="0" lang="en-US" sz="1800" b="1" i="1" u="none" strike="noStrike" kern="1200" cap="none" spc="0" normalizeH="0" baseline="0" noProof="0" dirty="0">
                <a:ln>
                  <a:noFill/>
                </a:ln>
                <a:solidFill>
                  <a:srgbClr val="000000"/>
                </a:solidFill>
                <a:effectLst/>
                <a:uLnTx/>
                <a:uFillTx/>
                <a:latin typeface="Open Sans"/>
                <a:ea typeface="+mn-ea"/>
                <a:cs typeface="+mn-cs"/>
              </a:rPr>
              <a:t>3</a:t>
            </a:r>
            <a:r>
              <a:rPr kumimoji="0" lang="en-US" sz="1800" b="0" i="1" u="none" strike="noStrike" kern="1200" cap="none" spc="0" normalizeH="0" baseline="0" noProof="0" dirty="0">
                <a:ln>
                  <a:noFill/>
                </a:ln>
                <a:solidFill>
                  <a:srgbClr val="000000"/>
                </a:solidFill>
                <a:effectLst/>
                <a:uLnTx/>
                <a:uFillTx/>
                <a:latin typeface="Open Sans"/>
                <a:ea typeface="+mn-ea"/>
                <a:cs typeface="+mn-cs"/>
              </a:rPr>
              <a:t> covariates, assuming </a:t>
            </a:r>
            <a:r>
              <a:rPr kumimoji="0" lang="en-US" sz="1800" b="1" i="1" u="none" strike="noStrike" kern="1200" cap="none" spc="0" normalizeH="0" baseline="0" noProof="0" dirty="0">
                <a:ln>
                  <a:noFill/>
                </a:ln>
                <a:solidFill>
                  <a:srgbClr val="000000"/>
                </a:solidFill>
                <a:effectLst/>
                <a:uLnTx/>
                <a:uFillTx/>
                <a:latin typeface="Open Sans"/>
                <a:ea typeface="+mn-ea"/>
                <a:cs typeface="+mn-cs"/>
              </a:rPr>
              <a:t>linear </a:t>
            </a:r>
            <a:r>
              <a:rPr kumimoji="0" lang="en-US" sz="1800" b="0" i="1" u="none" strike="noStrike" kern="1200" cap="none" spc="0" normalizeH="0" baseline="0" noProof="0" dirty="0">
                <a:ln>
                  <a:noFill/>
                </a:ln>
                <a:solidFill>
                  <a:srgbClr val="000000"/>
                </a:solidFill>
                <a:effectLst/>
                <a:uLnTx/>
                <a:uFillTx/>
                <a:latin typeface="Open Sans"/>
                <a:ea typeface="+mn-ea"/>
                <a:cs typeface="+mn-cs"/>
              </a:rPr>
              <a:t>exposure</a:t>
            </a:r>
          </a:p>
        </p:txBody>
      </p:sp>
      <p:sp>
        <p:nvSpPr>
          <p:cNvPr id="34" name="TextBox 33">
            <a:extLst>
              <a:ext uri="{FF2B5EF4-FFF2-40B4-BE49-F238E27FC236}">
                <a16:creationId xmlns:a16="http://schemas.microsoft.com/office/drawing/2014/main" id="{6A148E0B-E2E3-F11C-107C-DD86EA0DEF78}"/>
              </a:ext>
            </a:extLst>
          </p:cNvPr>
          <p:cNvSpPr txBox="1"/>
          <p:nvPr/>
        </p:nvSpPr>
        <p:spPr>
          <a:xfrm>
            <a:off x="1417648" y="6017578"/>
            <a:ext cx="1944763"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Open Sans"/>
                <a:ea typeface="+mn-ea"/>
                <a:cs typeface="+mn-cs"/>
              </a:rPr>
              <a:t>Kassir </a:t>
            </a:r>
            <a:r>
              <a:rPr kumimoji="0" lang="en-US" sz="1100" b="0" i="1" u="none" strike="noStrike" kern="1200" cap="none" spc="0" normalizeH="0" baseline="0" noProof="0" dirty="0">
                <a:ln>
                  <a:noFill/>
                </a:ln>
                <a:solidFill>
                  <a:srgbClr val="000000"/>
                </a:solidFill>
                <a:effectLst/>
                <a:uLnTx/>
                <a:uFillTx/>
                <a:latin typeface="Open Sans"/>
                <a:ea typeface="+mn-ea"/>
                <a:cs typeface="+mn-cs"/>
              </a:rPr>
              <a:t>et al</a:t>
            </a:r>
            <a:r>
              <a:rPr kumimoji="0" lang="en-US" sz="1100" b="0" i="0" u="none" strike="noStrike" kern="1200" cap="none" spc="0" normalizeH="0" baseline="0" noProof="0" dirty="0">
                <a:ln>
                  <a:noFill/>
                </a:ln>
                <a:solidFill>
                  <a:srgbClr val="000000"/>
                </a:solidFill>
                <a:effectLst/>
                <a:uLnTx/>
                <a:uFillTx/>
                <a:latin typeface="Open Sans"/>
                <a:ea typeface="+mn-ea"/>
                <a:cs typeface="+mn-cs"/>
              </a:rPr>
              <a:t>. CPT:PSP (2022)</a:t>
            </a:r>
          </a:p>
        </p:txBody>
      </p:sp>
      <p:pic>
        <p:nvPicPr>
          <p:cNvPr id="36" name="Picture 35" descr="A graph showing a number of dots&#10;&#10;AI-generated content may be incorrect.">
            <a:extLst>
              <a:ext uri="{FF2B5EF4-FFF2-40B4-BE49-F238E27FC236}">
                <a16:creationId xmlns:a16="http://schemas.microsoft.com/office/drawing/2014/main" id="{D13D57F1-7EC8-8F38-24A8-BD2F9E07B1BC}"/>
              </a:ext>
            </a:extLst>
          </p:cNvPr>
          <p:cNvPicPr>
            <a:picLocks noChangeAspect="1"/>
          </p:cNvPicPr>
          <p:nvPr/>
        </p:nvPicPr>
        <p:blipFill>
          <a:blip r:embed="rId6"/>
          <a:stretch>
            <a:fillRect/>
          </a:stretch>
        </p:blipFill>
        <p:spPr>
          <a:xfrm>
            <a:off x="7230400" y="3752556"/>
            <a:ext cx="3232061" cy="2126131"/>
          </a:xfrm>
          <a:prstGeom prst="rect">
            <a:avLst/>
          </a:prstGeom>
        </p:spPr>
      </p:pic>
      <p:sp>
        <p:nvSpPr>
          <p:cNvPr id="37" name="TextBox 36">
            <a:extLst>
              <a:ext uri="{FF2B5EF4-FFF2-40B4-BE49-F238E27FC236}">
                <a16:creationId xmlns:a16="http://schemas.microsoft.com/office/drawing/2014/main" id="{5665901B-7CEF-3054-AC68-7EA9BF1AA25A}"/>
              </a:ext>
            </a:extLst>
          </p:cNvPr>
          <p:cNvSpPr txBox="1"/>
          <p:nvPr/>
        </p:nvSpPr>
        <p:spPr>
          <a:xfrm>
            <a:off x="7103612" y="3343773"/>
            <a:ext cx="354193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Open Sans"/>
                <a:ea typeface="+mn-ea"/>
                <a:cs typeface="+mn-cs"/>
              </a:rPr>
              <a:t>e.g., </a:t>
            </a:r>
            <a:r>
              <a:rPr kumimoji="0" lang="en-US" sz="1800" b="1" i="1" u="none" strike="noStrike" kern="1200" cap="none" spc="0" normalizeH="0" baseline="0" noProof="0" dirty="0">
                <a:ln>
                  <a:noFill/>
                </a:ln>
                <a:solidFill>
                  <a:srgbClr val="000000"/>
                </a:solidFill>
                <a:effectLst/>
                <a:uLnTx/>
                <a:uFillTx/>
                <a:latin typeface="Open Sans"/>
                <a:ea typeface="+mn-ea"/>
                <a:cs typeface="+mn-cs"/>
              </a:rPr>
              <a:t>68</a:t>
            </a:r>
            <a:r>
              <a:rPr kumimoji="0" lang="en-US" sz="1800" b="0" i="1" u="none" strike="noStrike" kern="1200" cap="none" spc="0" normalizeH="0" baseline="0" noProof="0" dirty="0">
                <a:ln>
                  <a:noFill/>
                </a:ln>
                <a:solidFill>
                  <a:srgbClr val="000000"/>
                </a:solidFill>
                <a:effectLst/>
                <a:uLnTx/>
                <a:uFillTx/>
                <a:latin typeface="Open Sans"/>
                <a:ea typeface="+mn-ea"/>
                <a:cs typeface="+mn-cs"/>
              </a:rPr>
              <a:t> covariates and exposure</a:t>
            </a:r>
          </a:p>
        </p:txBody>
      </p:sp>
      <p:sp>
        <p:nvSpPr>
          <p:cNvPr id="38" name="TextBox 37">
            <a:extLst>
              <a:ext uri="{FF2B5EF4-FFF2-40B4-BE49-F238E27FC236}">
                <a16:creationId xmlns:a16="http://schemas.microsoft.com/office/drawing/2014/main" id="{B9CBE730-EE8D-7567-7015-DC31486CBCF6}"/>
              </a:ext>
            </a:extLst>
          </p:cNvPr>
          <p:cNvSpPr txBox="1"/>
          <p:nvPr/>
        </p:nvSpPr>
        <p:spPr>
          <a:xfrm>
            <a:off x="7165418" y="6057028"/>
            <a:ext cx="1954381"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Open Sans"/>
                <a:ea typeface="+mn-ea"/>
                <a:cs typeface="+mn-cs"/>
              </a:rPr>
              <a:t>Harun </a:t>
            </a:r>
            <a:r>
              <a:rPr kumimoji="0" lang="en-US" sz="1100" b="0" i="1" u="none" strike="noStrike" kern="1200" cap="none" spc="0" normalizeH="0" baseline="0" noProof="0" dirty="0">
                <a:ln>
                  <a:noFill/>
                </a:ln>
                <a:solidFill>
                  <a:srgbClr val="000000"/>
                </a:solidFill>
                <a:effectLst/>
                <a:uLnTx/>
                <a:uFillTx/>
                <a:latin typeface="Open Sans"/>
                <a:ea typeface="+mn-ea"/>
                <a:cs typeface="+mn-cs"/>
              </a:rPr>
              <a:t>et al</a:t>
            </a:r>
            <a:r>
              <a:rPr kumimoji="0" lang="en-US" sz="1100" b="0" i="0" u="none" strike="noStrike" kern="1200" cap="none" spc="0" normalizeH="0" baseline="0" noProof="0" dirty="0">
                <a:ln>
                  <a:noFill/>
                </a:ln>
                <a:solidFill>
                  <a:srgbClr val="000000"/>
                </a:solidFill>
                <a:effectLst/>
                <a:uLnTx/>
                <a:uFillTx/>
                <a:latin typeface="Open Sans"/>
                <a:ea typeface="+mn-ea"/>
                <a:cs typeface="+mn-cs"/>
              </a:rPr>
              <a:t>. CPT:PSP (2024)</a:t>
            </a:r>
          </a:p>
        </p:txBody>
      </p:sp>
    </p:spTree>
    <p:extLst>
      <p:ext uri="{BB962C8B-B14F-4D97-AF65-F5344CB8AC3E}">
        <p14:creationId xmlns:p14="http://schemas.microsoft.com/office/powerpoint/2010/main" val="29181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93AE2A-1210-8195-AC5C-FF99F8C670DE}"/>
              </a:ext>
            </a:extLst>
          </p:cNvPr>
          <p:cNvSpPr>
            <a:spLocks noGrp="1"/>
          </p:cNvSpPr>
          <p:nvPr>
            <p:ph type="body" sz="quarter" idx="36"/>
          </p:nvPr>
        </p:nvSpPr>
        <p:spPr>
          <a:xfrm>
            <a:off x="4549596" y="2082474"/>
            <a:ext cx="2218739" cy="1389889"/>
          </a:xfrm>
        </p:spPr>
        <p:txBody>
          <a:bodyPr/>
          <a:lstStyle/>
          <a:p>
            <a:pPr algn="ctr"/>
            <a:r>
              <a:rPr lang="en-US" b="1" i="1" dirty="0">
                <a:solidFill>
                  <a:srgbClr val="002060"/>
                </a:solidFill>
              </a:rPr>
              <a:t>Causally aware </a:t>
            </a:r>
          </a:p>
          <a:p>
            <a:pPr algn="ctr"/>
            <a:r>
              <a:rPr lang="en-US" b="1" i="1" dirty="0">
                <a:solidFill>
                  <a:srgbClr val="002060"/>
                </a:solidFill>
              </a:rPr>
              <a:t>ML model</a:t>
            </a:r>
          </a:p>
        </p:txBody>
      </p:sp>
      <p:sp>
        <p:nvSpPr>
          <p:cNvPr id="3" name="Text Placeholder 2">
            <a:extLst>
              <a:ext uri="{FF2B5EF4-FFF2-40B4-BE49-F238E27FC236}">
                <a16:creationId xmlns:a16="http://schemas.microsoft.com/office/drawing/2014/main" id="{6BCC1DA9-8124-EB85-5F87-53139C2EC4C2}"/>
              </a:ext>
            </a:extLst>
          </p:cNvPr>
          <p:cNvSpPr>
            <a:spLocks noGrp="1"/>
          </p:cNvSpPr>
          <p:nvPr>
            <p:ph type="body" sz="quarter" idx="64"/>
          </p:nvPr>
        </p:nvSpPr>
        <p:spPr>
          <a:xfrm>
            <a:off x="348042" y="205351"/>
            <a:ext cx="12173863" cy="356507"/>
          </a:xfrm>
        </p:spPr>
        <p:txBody>
          <a:bodyPr/>
          <a:lstStyle/>
          <a:p>
            <a:r>
              <a:rPr lang="en-US" sz="2700" dirty="0"/>
              <a:t>Identifying Patient Factors &amp; Exposure-Response From Clinical Data</a:t>
            </a:r>
          </a:p>
        </p:txBody>
      </p:sp>
      <p:sp>
        <p:nvSpPr>
          <p:cNvPr id="4" name="Text Placeholder 3">
            <a:extLst>
              <a:ext uri="{FF2B5EF4-FFF2-40B4-BE49-F238E27FC236}">
                <a16:creationId xmlns:a16="http://schemas.microsoft.com/office/drawing/2014/main" id="{0A9F3590-7874-C3C6-2945-0ABA09272F89}"/>
              </a:ext>
            </a:extLst>
          </p:cNvPr>
          <p:cNvSpPr>
            <a:spLocks noGrp="1"/>
          </p:cNvSpPr>
          <p:nvPr>
            <p:ph type="body" sz="quarter" idx="63"/>
          </p:nvPr>
        </p:nvSpPr>
        <p:spPr/>
        <p:txBody>
          <a:bodyPr/>
          <a:lstStyle/>
          <a:p>
            <a:endParaRPr lang="en-US"/>
          </a:p>
        </p:txBody>
      </p:sp>
      <p:sp>
        <p:nvSpPr>
          <p:cNvPr id="5" name="Text Placeholder 4">
            <a:extLst>
              <a:ext uri="{FF2B5EF4-FFF2-40B4-BE49-F238E27FC236}">
                <a16:creationId xmlns:a16="http://schemas.microsoft.com/office/drawing/2014/main" id="{79C4C004-6058-9FD3-343E-FE8BD08D2CA7}"/>
              </a:ext>
            </a:extLst>
          </p:cNvPr>
          <p:cNvSpPr>
            <a:spLocks noGrp="1"/>
          </p:cNvSpPr>
          <p:nvPr>
            <p:ph type="body" sz="quarter" idx="65"/>
          </p:nvPr>
        </p:nvSpPr>
        <p:spPr/>
        <p:txBody>
          <a:bodyPr/>
          <a:lstStyle/>
          <a:p>
            <a:endParaRPr lang="en-US"/>
          </a:p>
        </p:txBody>
      </p:sp>
      <p:pic>
        <p:nvPicPr>
          <p:cNvPr id="6" name="Picture 5" descr="A diagram of a process&#10;&#10;AI-generated content may be incorrect.">
            <a:extLst>
              <a:ext uri="{FF2B5EF4-FFF2-40B4-BE49-F238E27FC236}">
                <a16:creationId xmlns:a16="http://schemas.microsoft.com/office/drawing/2014/main" id="{84421450-7AE3-4BEB-394E-74401B97BF32}"/>
              </a:ext>
            </a:extLst>
          </p:cNvPr>
          <p:cNvPicPr>
            <a:picLocks noChangeAspect="1"/>
          </p:cNvPicPr>
          <p:nvPr/>
        </p:nvPicPr>
        <p:blipFill>
          <a:blip r:embed="rId2"/>
          <a:srcRect b="6713"/>
          <a:stretch>
            <a:fillRect/>
          </a:stretch>
        </p:blipFill>
        <p:spPr>
          <a:xfrm>
            <a:off x="1170031" y="884348"/>
            <a:ext cx="2913454" cy="1706815"/>
          </a:xfrm>
          <a:prstGeom prst="rect">
            <a:avLst/>
          </a:prstGeom>
        </p:spPr>
      </p:pic>
      <p:pic>
        <p:nvPicPr>
          <p:cNvPr id="8" name="Picture 7">
            <a:extLst>
              <a:ext uri="{FF2B5EF4-FFF2-40B4-BE49-F238E27FC236}">
                <a16:creationId xmlns:a16="http://schemas.microsoft.com/office/drawing/2014/main" id="{E6F36233-C9A9-6EDF-AF7A-2D86DD881730}"/>
              </a:ext>
            </a:extLst>
          </p:cNvPr>
          <p:cNvPicPr>
            <a:picLocks noChangeAspect="1"/>
          </p:cNvPicPr>
          <p:nvPr/>
        </p:nvPicPr>
        <p:blipFill>
          <a:blip r:embed="rId3"/>
          <a:srcRect l="2420" t="8929" r="1389" b="8333"/>
          <a:stretch>
            <a:fillRect/>
          </a:stretch>
        </p:blipFill>
        <p:spPr>
          <a:xfrm>
            <a:off x="5175121" y="4072653"/>
            <a:ext cx="1494266" cy="1285291"/>
          </a:xfrm>
          <a:prstGeom prst="rect">
            <a:avLst/>
          </a:prstGeom>
        </p:spPr>
      </p:pic>
      <p:pic>
        <p:nvPicPr>
          <p:cNvPr id="10" name="Picture 9">
            <a:extLst>
              <a:ext uri="{FF2B5EF4-FFF2-40B4-BE49-F238E27FC236}">
                <a16:creationId xmlns:a16="http://schemas.microsoft.com/office/drawing/2014/main" id="{A7EA0B23-A42A-728A-AA91-CA991D17F50B}"/>
              </a:ext>
            </a:extLst>
          </p:cNvPr>
          <p:cNvPicPr>
            <a:picLocks noChangeAspect="1"/>
          </p:cNvPicPr>
          <p:nvPr/>
        </p:nvPicPr>
        <p:blipFill>
          <a:blip r:embed="rId4"/>
          <a:srcRect t="395" r="5163" b="1"/>
          <a:stretch>
            <a:fillRect/>
          </a:stretch>
        </p:blipFill>
        <p:spPr>
          <a:xfrm rot="5400000">
            <a:off x="-286521" y="3755974"/>
            <a:ext cx="3715362" cy="1623043"/>
          </a:xfrm>
          <a:prstGeom prst="rect">
            <a:avLst/>
          </a:prstGeom>
        </p:spPr>
      </p:pic>
      <p:sp>
        <p:nvSpPr>
          <p:cNvPr id="11" name="Arrow: Chevron 10">
            <a:extLst>
              <a:ext uri="{FF2B5EF4-FFF2-40B4-BE49-F238E27FC236}">
                <a16:creationId xmlns:a16="http://schemas.microsoft.com/office/drawing/2014/main" id="{C5BD14B5-E2D3-C4FC-0A5D-F3B3B9E53886}"/>
              </a:ext>
            </a:extLst>
          </p:cNvPr>
          <p:cNvSpPr/>
          <p:nvPr/>
        </p:nvSpPr>
        <p:spPr>
          <a:xfrm>
            <a:off x="3865177" y="3276051"/>
            <a:ext cx="555174" cy="440871"/>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a:extLst>
              <a:ext uri="{FF2B5EF4-FFF2-40B4-BE49-F238E27FC236}">
                <a16:creationId xmlns:a16="http://schemas.microsoft.com/office/drawing/2014/main" id="{B3427DFD-962B-20FF-3DBD-87069F16CB54}"/>
              </a:ext>
            </a:extLst>
          </p:cNvPr>
          <p:cNvPicPr>
            <a:picLocks noChangeAspect="1"/>
          </p:cNvPicPr>
          <p:nvPr/>
        </p:nvPicPr>
        <p:blipFill>
          <a:blip r:embed="rId5"/>
          <a:srcRect t="5069"/>
          <a:stretch>
            <a:fillRect/>
          </a:stretch>
        </p:blipFill>
        <p:spPr>
          <a:xfrm>
            <a:off x="4709197" y="2908082"/>
            <a:ext cx="2501785" cy="976536"/>
          </a:xfrm>
          <a:prstGeom prst="rect">
            <a:avLst/>
          </a:prstGeom>
        </p:spPr>
      </p:pic>
      <p:pic>
        <p:nvPicPr>
          <p:cNvPr id="15" name="Picture 14">
            <a:extLst>
              <a:ext uri="{FF2B5EF4-FFF2-40B4-BE49-F238E27FC236}">
                <a16:creationId xmlns:a16="http://schemas.microsoft.com/office/drawing/2014/main" id="{47D6D7E9-52B3-9A18-FB5C-BCE3119E6ED4}"/>
              </a:ext>
            </a:extLst>
          </p:cNvPr>
          <p:cNvPicPr>
            <a:picLocks noChangeAspect="1"/>
          </p:cNvPicPr>
          <p:nvPr/>
        </p:nvPicPr>
        <p:blipFill>
          <a:blip r:embed="rId6"/>
          <a:srcRect t="14454"/>
          <a:stretch>
            <a:fillRect/>
          </a:stretch>
        </p:blipFill>
        <p:spPr>
          <a:xfrm>
            <a:off x="8222396" y="1698030"/>
            <a:ext cx="3605460" cy="1959936"/>
          </a:xfrm>
          <a:prstGeom prst="rect">
            <a:avLst/>
          </a:prstGeom>
        </p:spPr>
      </p:pic>
      <p:pic>
        <p:nvPicPr>
          <p:cNvPr id="17" name="Picture 16">
            <a:extLst>
              <a:ext uri="{FF2B5EF4-FFF2-40B4-BE49-F238E27FC236}">
                <a16:creationId xmlns:a16="http://schemas.microsoft.com/office/drawing/2014/main" id="{FF3649A1-81A1-9112-F345-3820C0EF2D8F}"/>
              </a:ext>
            </a:extLst>
          </p:cNvPr>
          <p:cNvPicPr>
            <a:picLocks noChangeAspect="1"/>
          </p:cNvPicPr>
          <p:nvPr/>
        </p:nvPicPr>
        <p:blipFill>
          <a:blip r:embed="rId7"/>
          <a:srcRect t="7302"/>
          <a:stretch>
            <a:fillRect/>
          </a:stretch>
        </p:blipFill>
        <p:spPr>
          <a:xfrm>
            <a:off x="8161164" y="3921701"/>
            <a:ext cx="3727925" cy="1932229"/>
          </a:xfrm>
          <a:prstGeom prst="rect">
            <a:avLst/>
          </a:prstGeom>
        </p:spPr>
      </p:pic>
      <p:sp>
        <p:nvSpPr>
          <p:cNvPr id="18" name="Arrow: Chevron 17">
            <a:extLst>
              <a:ext uri="{FF2B5EF4-FFF2-40B4-BE49-F238E27FC236}">
                <a16:creationId xmlns:a16="http://schemas.microsoft.com/office/drawing/2014/main" id="{E9DFE456-EEF8-BFAA-B680-C242DA4D0E10}"/>
              </a:ext>
            </a:extLst>
          </p:cNvPr>
          <p:cNvSpPr/>
          <p:nvPr/>
        </p:nvSpPr>
        <p:spPr>
          <a:xfrm>
            <a:off x="7210982" y="3228274"/>
            <a:ext cx="555174" cy="440871"/>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 Placeholder 1">
            <a:extLst>
              <a:ext uri="{FF2B5EF4-FFF2-40B4-BE49-F238E27FC236}">
                <a16:creationId xmlns:a16="http://schemas.microsoft.com/office/drawing/2014/main" id="{201B6020-2E94-FB07-4C30-0945D4BBCAD0}"/>
              </a:ext>
            </a:extLst>
          </p:cNvPr>
          <p:cNvSpPr txBox="1">
            <a:spLocks/>
          </p:cNvSpPr>
          <p:nvPr/>
        </p:nvSpPr>
        <p:spPr>
          <a:xfrm rot="16200000">
            <a:off x="-99440" y="4179456"/>
            <a:ext cx="1832890" cy="418704"/>
          </a:xfrm>
          <a:prstGeom prst="rect">
            <a:avLst/>
          </a:prstGeom>
        </p:spPr>
        <p:txBody>
          <a:bodyPr vert="horz" lIns="0" tIns="0" rIns="0" bIns="45720" rtlCol="0" anchor="t">
            <a:noAutofit/>
          </a:bodyPr>
          <a:lstStyle>
            <a:lvl1pPr marL="0" indent="0" algn="l" defTabSz="914377" rtl="0" eaLnBrk="1" latinLnBrk="0" hangingPunct="1">
              <a:lnSpc>
                <a:spcPct val="110000"/>
              </a:lnSpc>
              <a:spcBef>
                <a:spcPts val="200"/>
              </a:spcBef>
              <a:buFont typeface="Arial" panose="020B0604020202020204" pitchFamily="34" charset="0"/>
              <a:buNone/>
              <a:defRPr lang="en-SG" sz="2000" b="0" i="0" kern="1200" smtClean="0">
                <a:solidFill>
                  <a:schemeClr val="tx1"/>
                </a:solidFill>
                <a:effectLst/>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1" dirty="0">
                <a:solidFill>
                  <a:srgbClr val="002060"/>
                </a:solidFill>
              </a:rPr>
              <a:t> Clinical Data</a:t>
            </a:r>
          </a:p>
        </p:txBody>
      </p:sp>
      <p:sp>
        <p:nvSpPr>
          <p:cNvPr id="20" name="Text Placeholder 1">
            <a:extLst>
              <a:ext uri="{FF2B5EF4-FFF2-40B4-BE49-F238E27FC236}">
                <a16:creationId xmlns:a16="http://schemas.microsoft.com/office/drawing/2014/main" id="{222A7ADB-886D-6754-D183-1E69AF64894C}"/>
              </a:ext>
            </a:extLst>
          </p:cNvPr>
          <p:cNvSpPr txBox="1">
            <a:spLocks/>
          </p:cNvSpPr>
          <p:nvPr/>
        </p:nvSpPr>
        <p:spPr>
          <a:xfrm rot="16200000">
            <a:off x="-194283" y="1472891"/>
            <a:ext cx="1668235" cy="551381"/>
          </a:xfrm>
          <a:prstGeom prst="rect">
            <a:avLst/>
          </a:prstGeom>
        </p:spPr>
        <p:txBody>
          <a:bodyPr vert="horz" lIns="0" tIns="0" rIns="0" bIns="45720" rtlCol="0" anchor="t">
            <a:noAutofit/>
          </a:bodyPr>
          <a:lstStyle>
            <a:lvl1pPr marL="0" indent="0" algn="l" defTabSz="914377" rtl="0" eaLnBrk="1" latinLnBrk="0" hangingPunct="1">
              <a:lnSpc>
                <a:spcPct val="110000"/>
              </a:lnSpc>
              <a:spcBef>
                <a:spcPts val="200"/>
              </a:spcBef>
              <a:buFont typeface="Arial" panose="020B0604020202020204" pitchFamily="34" charset="0"/>
              <a:buNone/>
              <a:defRPr lang="en-SG" sz="2000" b="0" i="0" kern="1200" smtClean="0">
                <a:solidFill>
                  <a:schemeClr val="tx1"/>
                </a:solidFill>
                <a:effectLst/>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1" dirty="0">
                <a:solidFill>
                  <a:srgbClr val="002060"/>
                </a:solidFill>
              </a:rPr>
              <a:t>Causal Diagram</a:t>
            </a:r>
          </a:p>
        </p:txBody>
      </p:sp>
      <p:sp>
        <p:nvSpPr>
          <p:cNvPr id="21" name="Text Placeholder 1">
            <a:extLst>
              <a:ext uri="{FF2B5EF4-FFF2-40B4-BE49-F238E27FC236}">
                <a16:creationId xmlns:a16="http://schemas.microsoft.com/office/drawing/2014/main" id="{2F8CB8B8-87F2-3AC8-C785-3BE32953D063}"/>
              </a:ext>
            </a:extLst>
          </p:cNvPr>
          <p:cNvSpPr txBox="1">
            <a:spLocks/>
          </p:cNvSpPr>
          <p:nvPr/>
        </p:nvSpPr>
        <p:spPr>
          <a:xfrm>
            <a:off x="8339607" y="824739"/>
            <a:ext cx="3549482" cy="1220191"/>
          </a:xfrm>
          <a:prstGeom prst="rect">
            <a:avLst/>
          </a:prstGeom>
        </p:spPr>
        <p:txBody>
          <a:bodyPr vert="horz" lIns="0" tIns="0" rIns="0" bIns="45720" rtlCol="0" anchor="t">
            <a:noAutofit/>
          </a:bodyPr>
          <a:lstStyle>
            <a:lvl1pPr marL="0" indent="0" algn="l" defTabSz="914377" rtl="0" eaLnBrk="1" latinLnBrk="0" hangingPunct="1">
              <a:lnSpc>
                <a:spcPct val="110000"/>
              </a:lnSpc>
              <a:spcBef>
                <a:spcPts val="200"/>
              </a:spcBef>
              <a:buFont typeface="Arial" panose="020B0604020202020204" pitchFamily="34" charset="0"/>
              <a:buNone/>
              <a:defRPr lang="en-SG" sz="2000" b="0" i="0" kern="1200" smtClean="0">
                <a:solidFill>
                  <a:schemeClr val="tx1"/>
                </a:solidFill>
                <a:effectLst/>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1" dirty="0">
                <a:solidFill>
                  <a:srgbClr val="002060"/>
                </a:solidFill>
              </a:rPr>
              <a:t>Learned relationships</a:t>
            </a:r>
          </a:p>
          <a:p>
            <a:pPr algn="ctr"/>
            <a:r>
              <a:rPr lang="en-US" b="1" i="1" dirty="0">
                <a:solidFill>
                  <a:srgbClr val="002060"/>
                </a:solidFill>
              </a:rPr>
              <a:t>Efficacy &amp; Safety</a:t>
            </a:r>
          </a:p>
        </p:txBody>
      </p:sp>
      <p:sp>
        <p:nvSpPr>
          <p:cNvPr id="22" name="TextBox 21">
            <a:extLst>
              <a:ext uri="{FF2B5EF4-FFF2-40B4-BE49-F238E27FC236}">
                <a16:creationId xmlns:a16="http://schemas.microsoft.com/office/drawing/2014/main" id="{4FD7AD76-1315-7CEB-B43D-17E00D3B3348}"/>
              </a:ext>
            </a:extLst>
          </p:cNvPr>
          <p:cNvSpPr txBox="1"/>
          <p:nvPr/>
        </p:nvSpPr>
        <p:spPr>
          <a:xfrm>
            <a:off x="3422323" y="6202497"/>
            <a:ext cx="6692025" cy="276999"/>
          </a:xfrm>
          <a:prstGeom prst="rect">
            <a:avLst/>
          </a:prstGeom>
          <a:noFill/>
        </p:spPr>
        <p:txBody>
          <a:bodyPr wrap="square" rtlCol="0">
            <a:spAutoFit/>
          </a:bodyPr>
          <a:lstStyle/>
          <a:p>
            <a:r>
              <a:rPr lang="en-US" sz="1200" dirty="0"/>
              <a:t>Harun R </a:t>
            </a:r>
            <a:r>
              <a:rPr lang="en-US" sz="1200" i="1" dirty="0"/>
              <a:t>et al</a:t>
            </a:r>
            <a:r>
              <a:rPr lang="en-US" sz="1200" dirty="0"/>
              <a:t>. Clinical Pharmacology &amp; Therapeutics (2024)</a:t>
            </a:r>
          </a:p>
        </p:txBody>
      </p:sp>
      <p:grpSp>
        <p:nvGrpSpPr>
          <p:cNvPr id="31" name="Group 30">
            <a:extLst>
              <a:ext uri="{FF2B5EF4-FFF2-40B4-BE49-F238E27FC236}">
                <a16:creationId xmlns:a16="http://schemas.microsoft.com/office/drawing/2014/main" id="{AD563C54-A779-40D9-37B4-24BAF20F08A3}"/>
              </a:ext>
            </a:extLst>
          </p:cNvPr>
          <p:cNvGrpSpPr/>
          <p:nvPr/>
        </p:nvGrpSpPr>
        <p:grpSpPr>
          <a:xfrm>
            <a:off x="2333308" y="4266838"/>
            <a:ext cx="2022549" cy="1351631"/>
            <a:chOff x="2333308" y="4266838"/>
            <a:chExt cx="2022549" cy="1351631"/>
          </a:xfrm>
        </p:grpSpPr>
        <p:grpSp>
          <p:nvGrpSpPr>
            <p:cNvPr id="30" name="Group 29">
              <a:extLst>
                <a:ext uri="{FF2B5EF4-FFF2-40B4-BE49-F238E27FC236}">
                  <a16:creationId xmlns:a16="http://schemas.microsoft.com/office/drawing/2014/main" id="{91C29883-32AF-8094-EE9E-21539B356E5F}"/>
                </a:ext>
              </a:extLst>
            </p:cNvPr>
            <p:cNvGrpSpPr/>
            <p:nvPr/>
          </p:nvGrpSpPr>
          <p:grpSpPr>
            <a:xfrm>
              <a:off x="2333308" y="4266838"/>
              <a:ext cx="1081273" cy="1351631"/>
              <a:chOff x="2325316" y="4279879"/>
              <a:chExt cx="1081273" cy="1351631"/>
            </a:xfrm>
          </p:grpSpPr>
          <p:sp>
            <p:nvSpPr>
              <p:cNvPr id="23" name="TextBox 22">
                <a:extLst>
                  <a:ext uri="{FF2B5EF4-FFF2-40B4-BE49-F238E27FC236}">
                    <a16:creationId xmlns:a16="http://schemas.microsoft.com/office/drawing/2014/main" id="{536CB8DF-9FBB-D320-4AD9-B96EE6CA0EEE}"/>
                  </a:ext>
                </a:extLst>
              </p:cNvPr>
              <p:cNvSpPr txBox="1"/>
              <p:nvPr/>
            </p:nvSpPr>
            <p:spPr>
              <a:xfrm>
                <a:off x="2325316" y="4422910"/>
                <a:ext cx="418704" cy="584775"/>
              </a:xfrm>
              <a:prstGeom prst="rect">
                <a:avLst/>
              </a:prstGeom>
              <a:noFill/>
            </p:spPr>
            <p:txBody>
              <a:bodyPr wrap="none" rtlCol="0">
                <a:spAutoFit/>
              </a:bodyPr>
              <a:lstStyle/>
              <a:p>
                <a:r>
                  <a:rPr lang="en-US" sz="3200" b="1" dirty="0"/>
                  <a:t>+</a:t>
                </a:r>
              </a:p>
            </p:txBody>
          </p:sp>
          <p:pic>
            <p:nvPicPr>
              <p:cNvPr id="27" name="Picture 26">
                <a:extLst>
                  <a:ext uri="{FF2B5EF4-FFF2-40B4-BE49-F238E27FC236}">
                    <a16:creationId xmlns:a16="http://schemas.microsoft.com/office/drawing/2014/main" id="{1C95C591-320E-FA84-53B3-C775AF9C5C23}"/>
                  </a:ext>
                </a:extLst>
              </p:cNvPr>
              <p:cNvPicPr>
                <a:picLocks noChangeAspect="1"/>
              </p:cNvPicPr>
              <p:nvPr/>
            </p:nvPicPr>
            <p:blipFill>
              <a:blip r:embed="rId8"/>
              <a:srcRect l="24268" t="4974" r="24672"/>
              <a:stretch>
                <a:fillRect/>
              </a:stretch>
            </p:blipFill>
            <p:spPr>
              <a:xfrm>
                <a:off x="2626758" y="4279879"/>
                <a:ext cx="467923" cy="870835"/>
              </a:xfrm>
              <a:prstGeom prst="rect">
                <a:avLst/>
              </a:prstGeom>
            </p:spPr>
          </p:pic>
          <p:sp>
            <p:nvSpPr>
              <p:cNvPr id="28" name="TextBox 27">
                <a:extLst>
                  <a:ext uri="{FF2B5EF4-FFF2-40B4-BE49-F238E27FC236}">
                    <a16:creationId xmlns:a16="http://schemas.microsoft.com/office/drawing/2014/main" id="{6443119B-574B-4BAE-3B3C-03AC273C4349}"/>
                  </a:ext>
                </a:extLst>
              </p:cNvPr>
              <p:cNvSpPr txBox="1"/>
              <p:nvPr/>
            </p:nvSpPr>
            <p:spPr>
              <a:xfrm>
                <a:off x="2987885" y="4422908"/>
                <a:ext cx="418704" cy="584775"/>
              </a:xfrm>
              <a:prstGeom prst="rect">
                <a:avLst/>
              </a:prstGeom>
              <a:noFill/>
            </p:spPr>
            <p:txBody>
              <a:bodyPr wrap="none" rtlCol="0">
                <a:spAutoFit/>
              </a:bodyPr>
              <a:lstStyle/>
              <a:p>
                <a:r>
                  <a:rPr lang="en-US" sz="3200" b="1" dirty="0"/>
                  <a:t>+</a:t>
                </a:r>
              </a:p>
            </p:txBody>
          </p:sp>
          <p:sp>
            <p:nvSpPr>
              <p:cNvPr id="29" name="TextBox 28">
                <a:extLst>
                  <a:ext uri="{FF2B5EF4-FFF2-40B4-BE49-F238E27FC236}">
                    <a16:creationId xmlns:a16="http://schemas.microsoft.com/office/drawing/2014/main" id="{44590206-E7DC-29DC-2590-15C6CBE346E5}"/>
                  </a:ext>
                </a:extLst>
              </p:cNvPr>
              <p:cNvSpPr txBox="1"/>
              <p:nvPr/>
            </p:nvSpPr>
            <p:spPr>
              <a:xfrm>
                <a:off x="2681697" y="5046735"/>
                <a:ext cx="724892" cy="584775"/>
              </a:xfrm>
              <a:prstGeom prst="rect">
                <a:avLst/>
              </a:prstGeom>
              <a:noFill/>
            </p:spPr>
            <p:txBody>
              <a:bodyPr wrap="square" rtlCol="0">
                <a:spAutoFit/>
              </a:bodyPr>
              <a:lstStyle/>
              <a:p>
                <a:r>
                  <a:rPr lang="en-US" sz="3200" b="1" dirty="0"/>
                  <a:t>…</a:t>
                </a:r>
              </a:p>
            </p:txBody>
          </p:sp>
        </p:grpSp>
        <p:pic>
          <p:nvPicPr>
            <p:cNvPr id="7" name="Picture 6">
              <a:extLst>
                <a:ext uri="{FF2B5EF4-FFF2-40B4-BE49-F238E27FC236}">
                  <a16:creationId xmlns:a16="http://schemas.microsoft.com/office/drawing/2014/main" id="{5DDABD9D-05E7-DF52-1320-9026E2AD429C}"/>
                </a:ext>
              </a:extLst>
            </p:cNvPr>
            <p:cNvPicPr>
              <a:picLocks noChangeAspect="1"/>
            </p:cNvPicPr>
            <p:nvPr/>
          </p:nvPicPr>
          <p:blipFill>
            <a:blip r:embed="rId9"/>
            <a:srcRect l="12273" t="9942" r="11677" b="27268"/>
            <a:stretch>
              <a:fillRect/>
            </a:stretch>
          </p:blipFill>
          <p:spPr>
            <a:xfrm>
              <a:off x="3365207" y="4347697"/>
              <a:ext cx="990650" cy="817918"/>
            </a:xfrm>
            <a:prstGeom prst="rect">
              <a:avLst/>
            </a:prstGeom>
          </p:spPr>
        </p:pic>
      </p:grpSp>
    </p:spTree>
    <p:extLst>
      <p:ext uri="{BB962C8B-B14F-4D97-AF65-F5344CB8AC3E}">
        <p14:creationId xmlns:p14="http://schemas.microsoft.com/office/powerpoint/2010/main" val="3253244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C7EAD92-4FBE-143E-509E-91E4D89E42B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5671AB7-AD2D-C908-459A-840B824B9FC9}"/>
              </a:ext>
            </a:extLst>
          </p:cNvPr>
          <p:cNvSpPr>
            <a:spLocks noGrp="1"/>
          </p:cNvSpPr>
          <p:nvPr>
            <p:ph type="body" sz="quarter" idx="75"/>
          </p:nvPr>
        </p:nvSpPr>
        <p:spPr/>
        <p:txBody>
          <a:bodyPr/>
          <a:lstStyle/>
          <a:p>
            <a:r>
              <a:rPr lang="en-US" dirty="0">
                <a:solidFill>
                  <a:schemeClr val="bg1"/>
                </a:solidFill>
              </a:rPr>
              <a:t>Informing Neural Networks with Pharmacology &amp; Physics </a:t>
            </a:r>
          </a:p>
        </p:txBody>
      </p:sp>
      <p:sp>
        <p:nvSpPr>
          <p:cNvPr id="3" name="Text Placeholder 2">
            <a:extLst>
              <a:ext uri="{FF2B5EF4-FFF2-40B4-BE49-F238E27FC236}">
                <a16:creationId xmlns:a16="http://schemas.microsoft.com/office/drawing/2014/main" id="{FC5A12A3-6E9B-D7B4-A6F2-864C86E267A7}"/>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6D9C4693-542B-C091-BB7F-E66FB7FAEC1D}"/>
              </a:ext>
            </a:extLst>
          </p:cNvPr>
          <p:cNvSpPr>
            <a:spLocks noGrp="1"/>
          </p:cNvSpPr>
          <p:nvPr>
            <p:ph type="body" sz="quarter" idx="65"/>
          </p:nvPr>
        </p:nvSpPr>
        <p:spPr/>
        <p:txBody>
          <a:bodyPr/>
          <a:lstStyle/>
          <a:p>
            <a:endParaRPr lang="en-US"/>
          </a:p>
        </p:txBody>
      </p:sp>
      <p:pic>
        <p:nvPicPr>
          <p:cNvPr id="15" name="Picture 14">
            <a:extLst>
              <a:ext uri="{FF2B5EF4-FFF2-40B4-BE49-F238E27FC236}">
                <a16:creationId xmlns:a16="http://schemas.microsoft.com/office/drawing/2014/main" id="{625D26BF-0CA7-AB76-D12C-67056EB53B28}"/>
              </a:ext>
            </a:extLst>
          </p:cNvPr>
          <p:cNvPicPr>
            <a:picLocks noChangeAspect="1"/>
          </p:cNvPicPr>
          <p:nvPr/>
        </p:nvPicPr>
        <p:blipFill>
          <a:blip r:embed="rId2"/>
          <a:stretch>
            <a:fillRect/>
          </a:stretch>
        </p:blipFill>
        <p:spPr>
          <a:xfrm>
            <a:off x="1126395" y="1377251"/>
            <a:ext cx="10295512" cy="4900085"/>
          </a:xfrm>
          <a:prstGeom prst="rect">
            <a:avLst/>
          </a:prstGeom>
        </p:spPr>
      </p:pic>
      <p:pic>
        <p:nvPicPr>
          <p:cNvPr id="16" name="Picture 15">
            <a:extLst>
              <a:ext uri="{FF2B5EF4-FFF2-40B4-BE49-F238E27FC236}">
                <a16:creationId xmlns:a16="http://schemas.microsoft.com/office/drawing/2014/main" id="{FD635052-349E-0721-50CC-4C4DDDD2DE9D}"/>
              </a:ext>
            </a:extLst>
          </p:cNvPr>
          <p:cNvPicPr>
            <a:picLocks noChangeAspect="1"/>
          </p:cNvPicPr>
          <p:nvPr/>
        </p:nvPicPr>
        <p:blipFill>
          <a:blip r:embed="rId3"/>
          <a:stretch>
            <a:fillRect/>
          </a:stretch>
        </p:blipFill>
        <p:spPr>
          <a:xfrm>
            <a:off x="6995521" y="3083736"/>
            <a:ext cx="4381933" cy="2632534"/>
          </a:xfrm>
          <a:prstGeom prst="rect">
            <a:avLst/>
          </a:prstGeom>
        </p:spPr>
      </p:pic>
    </p:spTree>
    <p:extLst>
      <p:ext uri="{BB962C8B-B14F-4D97-AF65-F5344CB8AC3E}">
        <p14:creationId xmlns:p14="http://schemas.microsoft.com/office/powerpoint/2010/main" val="3286226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E894147-6223-3574-AE5D-BBAC9B9F0B8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0863BFF-4C03-B1FA-B346-405C32EBBC4A}"/>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878C2479-F016-B444-65BB-25E5FB53276B}"/>
              </a:ext>
            </a:extLst>
          </p:cNvPr>
          <p:cNvSpPr>
            <a:spLocks noGrp="1"/>
          </p:cNvSpPr>
          <p:nvPr>
            <p:ph type="body" sz="quarter" idx="65"/>
          </p:nvPr>
        </p:nvSpPr>
        <p:spPr/>
        <p:txBody>
          <a:bodyPr/>
          <a:lstStyle/>
          <a:p>
            <a:endParaRPr lang="en-US"/>
          </a:p>
        </p:txBody>
      </p:sp>
      <p:sp>
        <p:nvSpPr>
          <p:cNvPr id="7" name="Text Placeholder 1">
            <a:extLst>
              <a:ext uri="{FF2B5EF4-FFF2-40B4-BE49-F238E27FC236}">
                <a16:creationId xmlns:a16="http://schemas.microsoft.com/office/drawing/2014/main" id="{809B8311-9EEE-B80E-8640-C095B2871481}"/>
              </a:ext>
            </a:extLst>
          </p:cNvPr>
          <p:cNvSpPr>
            <a:spLocks noGrp="1"/>
          </p:cNvSpPr>
          <p:nvPr>
            <p:ph type="body" sz="quarter" idx="75"/>
          </p:nvPr>
        </p:nvSpPr>
        <p:spPr>
          <a:xfrm>
            <a:off x="542524" y="334131"/>
            <a:ext cx="10914963" cy="480000"/>
          </a:xfrm>
        </p:spPr>
        <p:txBody>
          <a:bodyPr/>
          <a:lstStyle/>
          <a:p>
            <a:r>
              <a:rPr lang="en-US" dirty="0">
                <a:solidFill>
                  <a:schemeClr val="bg1"/>
                </a:solidFill>
              </a:rPr>
              <a:t>Tumor Dynamic Modeling for Oncology Drug Development</a:t>
            </a:r>
          </a:p>
        </p:txBody>
      </p:sp>
      <p:sp>
        <p:nvSpPr>
          <p:cNvPr id="9" name="Text Placeholder 1">
            <a:extLst>
              <a:ext uri="{FF2B5EF4-FFF2-40B4-BE49-F238E27FC236}">
                <a16:creationId xmlns:a16="http://schemas.microsoft.com/office/drawing/2014/main" id="{8AA08DCB-14F3-3970-4342-76BFFF780A9C}"/>
              </a:ext>
            </a:extLst>
          </p:cNvPr>
          <p:cNvSpPr txBox="1">
            <a:spLocks/>
          </p:cNvSpPr>
          <p:nvPr/>
        </p:nvSpPr>
        <p:spPr>
          <a:xfrm>
            <a:off x="232881" y="959651"/>
            <a:ext cx="11726238" cy="5184169"/>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8BFCF8BA-1C79-6E11-C46B-C91D5548A0FE}"/>
              </a:ext>
            </a:extLst>
          </p:cNvPr>
          <p:cNvSpPr txBox="1"/>
          <p:nvPr/>
        </p:nvSpPr>
        <p:spPr>
          <a:xfrm>
            <a:off x="1091260" y="6304465"/>
            <a:ext cx="1066436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Open Sans"/>
                <a:ea typeface="+mn-ea"/>
                <a:cs typeface="+mn-cs"/>
              </a:rPr>
              <a:t>Laurie M, Lu J. Explainable deep learning for tumor dynamic modeling and overall survival prediction using neural-ODE. </a:t>
            </a:r>
            <a:r>
              <a:rPr kumimoji="0" lang="en-US" sz="1050" b="0" i="0" u="none" strike="noStrike" kern="1200" cap="none" spc="0" normalizeH="0" baseline="0" noProof="0" dirty="0" err="1">
                <a:ln>
                  <a:noFill/>
                </a:ln>
                <a:solidFill>
                  <a:srgbClr val="000000"/>
                </a:solidFill>
                <a:effectLst/>
                <a:uLnTx/>
                <a:uFillTx/>
                <a:latin typeface="Open Sans"/>
                <a:ea typeface="+mn-ea"/>
                <a:cs typeface="+mn-cs"/>
              </a:rPr>
              <a:t>npj</a:t>
            </a:r>
            <a:r>
              <a:rPr kumimoji="0" lang="en-US" sz="1050" b="0" i="0" u="none" strike="noStrike" kern="1200" cap="none" spc="0" normalizeH="0" baseline="0" noProof="0" dirty="0">
                <a:ln>
                  <a:noFill/>
                </a:ln>
                <a:solidFill>
                  <a:srgbClr val="000000"/>
                </a:solidFill>
                <a:effectLst/>
                <a:uLnTx/>
                <a:uFillTx/>
                <a:latin typeface="Open Sans"/>
                <a:ea typeface="+mn-ea"/>
                <a:cs typeface="+mn-cs"/>
              </a:rPr>
              <a:t> Systems Biology and Applications. 2023</a:t>
            </a:r>
          </a:p>
        </p:txBody>
      </p:sp>
      <p:pic>
        <p:nvPicPr>
          <p:cNvPr id="11" name="Picture 10">
            <a:extLst>
              <a:ext uri="{FF2B5EF4-FFF2-40B4-BE49-F238E27FC236}">
                <a16:creationId xmlns:a16="http://schemas.microsoft.com/office/drawing/2014/main" id="{96DC1080-18AE-5621-A8BC-8F94AEEB79C4}"/>
              </a:ext>
            </a:extLst>
          </p:cNvPr>
          <p:cNvPicPr>
            <a:picLocks noChangeAspect="1"/>
          </p:cNvPicPr>
          <p:nvPr/>
        </p:nvPicPr>
        <p:blipFill>
          <a:blip r:embed="rId2"/>
          <a:stretch>
            <a:fillRect/>
          </a:stretch>
        </p:blipFill>
        <p:spPr>
          <a:xfrm>
            <a:off x="542524" y="1021809"/>
            <a:ext cx="7055213" cy="1644735"/>
          </a:xfrm>
          <a:prstGeom prst="rect">
            <a:avLst/>
          </a:prstGeom>
        </p:spPr>
      </p:pic>
      <p:pic>
        <p:nvPicPr>
          <p:cNvPr id="13" name="Picture 12">
            <a:extLst>
              <a:ext uri="{FF2B5EF4-FFF2-40B4-BE49-F238E27FC236}">
                <a16:creationId xmlns:a16="http://schemas.microsoft.com/office/drawing/2014/main" id="{690D4C55-E93D-7BDE-0C82-F2C16808F630}"/>
              </a:ext>
            </a:extLst>
          </p:cNvPr>
          <p:cNvPicPr>
            <a:picLocks noChangeAspect="1"/>
          </p:cNvPicPr>
          <p:nvPr/>
        </p:nvPicPr>
        <p:blipFill>
          <a:blip r:embed="rId3"/>
          <a:stretch>
            <a:fillRect/>
          </a:stretch>
        </p:blipFill>
        <p:spPr>
          <a:xfrm>
            <a:off x="542525" y="3089940"/>
            <a:ext cx="4821690" cy="1504641"/>
          </a:xfrm>
          <a:prstGeom prst="rect">
            <a:avLst/>
          </a:prstGeom>
        </p:spPr>
      </p:pic>
      <p:pic>
        <p:nvPicPr>
          <p:cNvPr id="15" name="Picture 14">
            <a:extLst>
              <a:ext uri="{FF2B5EF4-FFF2-40B4-BE49-F238E27FC236}">
                <a16:creationId xmlns:a16="http://schemas.microsoft.com/office/drawing/2014/main" id="{6C5E03BF-07A5-9CC7-21EF-5454440D7F37}"/>
              </a:ext>
            </a:extLst>
          </p:cNvPr>
          <p:cNvPicPr>
            <a:picLocks noChangeAspect="1"/>
          </p:cNvPicPr>
          <p:nvPr/>
        </p:nvPicPr>
        <p:blipFill>
          <a:blip r:embed="rId4"/>
          <a:stretch>
            <a:fillRect/>
          </a:stretch>
        </p:blipFill>
        <p:spPr>
          <a:xfrm>
            <a:off x="5590252" y="3037611"/>
            <a:ext cx="6368867" cy="2307692"/>
          </a:xfrm>
          <a:prstGeom prst="rect">
            <a:avLst/>
          </a:prstGeom>
        </p:spPr>
      </p:pic>
    </p:spTree>
    <p:extLst>
      <p:ext uri="{BB962C8B-B14F-4D97-AF65-F5344CB8AC3E}">
        <p14:creationId xmlns:p14="http://schemas.microsoft.com/office/powerpoint/2010/main" val="375842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3D67A3D0-505D-9CBC-A0FA-F255A7E73D8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999D3B5-D3E8-4088-764A-EEC7AC76A555}"/>
              </a:ext>
            </a:extLst>
          </p:cNvPr>
          <p:cNvSpPr>
            <a:spLocks noGrp="1"/>
          </p:cNvSpPr>
          <p:nvPr>
            <p:ph type="body" sz="quarter" idx="63"/>
          </p:nvPr>
        </p:nvSpPr>
        <p:spPr/>
        <p:txBody>
          <a:bodyPr/>
          <a:lstStyle/>
          <a:p>
            <a:endParaRPr lang="en-US"/>
          </a:p>
        </p:txBody>
      </p:sp>
      <p:sp>
        <p:nvSpPr>
          <p:cNvPr id="4" name="Text Placeholder 3">
            <a:extLst>
              <a:ext uri="{FF2B5EF4-FFF2-40B4-BE49-F238E27FC236}">
                <a16:creationId xmlns:a16="http://schemas.microsoft.com/office/drawing/2014/main" id="{6E569DEA-8DD9-AC0A-61F1-236BDAEC6E56}"/>
              </a:ext>
            </a:extLst>
          </p:cNvPr>
          <p:cNvSpPr>
            <a:spLocks noGrp="1"/>
          </p:cNvSpPr>
          <p:nvPr>
            <p:ph type="body" sz="quarter" idx="65"/>
          </p:nvPr>
        </p:nvSpPr>
        <p:spPr/>
        <p:txBody>
          <a:bodyPr/>
          <a:lstStyle/>
          <a:p>
            <a:endParaRPr lang="en-US"/>
          </a:p>
        </p:txBody>
      </p:sp>
      <p:sp>
        <p:nvSpPr>
          <p:cNvPr id="7" name="Text Placeholder 1">
            <a:extLst>
              <a:ext uri="{FF2B5EF4-FFF2-40B4-BE49-F238E27FC236}">
                <a16:creationId xmlns:a16="http://schemas.microsoft.com/office/drawing/2014/main" id="{66395574-5870-F138-05F6-A626DBC86181}"/>
              </a:ext>
            </a:extLst>
          </p:cNvPr>
          <p:cNvSpPr>
            <a:spLocks noGrp="1"/>
          </p:cNvSpPr>
          <p:nvPr>
            <p:ph type="body" sz="quarter" idx="75"/>
          </p:nvPr>
        </p:nvSpPr>
        <p:spPr>
          <a:xfrm>
            <a:off x="629336" y="336000"/>
            <a:ext cx="10914963" cy="480000"/>
          </a:xfrm>
        </p:spPr>
        <p:txBody>
          <a:bodyPr/>
          <a:lstStyle/>
          <a:p>
            <a:r>
              <a:rPr lang="en-US" dirty="0">
                <a:solidFill>
                  <a:schemeClr val="bg1"/>
                </a:solidFill>
              </a:rPr>
              <a:t>Existing Tumor Dynamic Models</a:t>
            </a:r>
          </a:p>
        </p:txBody>
      </p:sp>
      <p:sp>
        <p:nvSpPr>
          <p:cNvPr id="9" name="Text Placeholder 1">
            <a:extLst>
              <a:ext uri="{FF2B5EF4-FFF2-40B4-BE49-F238E27FC236}">
                <a16:creationId xmlns:a16="http://schemas.microsoft.com/office/drawing/2014/main" id="{166E58CB-448C-2CEC-476E-88143641B1AD}"/>
              </a:ext>
            </a:extLst>
          </p:cNvPr>
          <p:cNvSpPr txBox="1">
            <a:spLocks/>
          </p:cNvSpPr>
          <p:nvPr/>
        </p:nvSpPr>
        <p:spPr>
          <a:xfrm>
            <a:off x="232881" y="959651"/>
            <a:ext cx="11726238" cy="5184169"/>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45F51E59-CB72-44B7-0928-F5D402186A9B}"/>
              </a:ext>
            </a:extLst>
          </p:cNvPr>
          <p:cNvSpPr txBox="1"/>
          <p:nvPr/>
        </p:nvSpPr>
        <p:spPr>
          <a:xfrm>
            <a:off x="335357" y="5935444"/>
            <a:ext cx="936782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en Sans"/>
                <a:ea typeface="+mn-ea"/>
                <a:cs typeface="+mn-cs"/>
              </a:rPr>
              <a:t>Turner et al, “Follow-up Bias in Tumor Dynamic Modeling: A Comparison of Classical and Neural-ODE Approaches”, CPT:PSP (2026</a:t>
            </a:r>
          </a:p>
        </p:txBody>
      </p:sp>
      <p:sp>
        <p:nvSpPr>
          <p:cNvPr id="8" name="TextBox 7">
            <a:extLst>
              <a:ext uri="{FF2B5EF4-FFF2-40B4-BE49-F238E27FC236}">
                <a16:creationId xmlns:a16="http://schemas.microsoft.com/office/drawing/2014/main" id="{549505FD-C1C0-B867-E167-8EF11B221BB0}"/>
              </a:ext>
            </a:extLst>
          </p:cNvPr>
          <p:cNvSpPr txBox="1"/>
          <p:nvPr/>
        </p:nvSpPr>
        <p:spPr>
          <a:xfrm>
            <a:off x="1091260" y="6304465"/>
            <a:ext cx="1066436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Open Sans"/>
                <a:ea typeface="+mn-ea"/>
                <a:cs typeface="+mn-cs"/>
              </a:rPr>
              <a:t>Laurie M, Lu J. Explainable deep learning for tumor dynamic modeling and overall survival prediction using neural-ODE. </a:t>
            </a:r>
            <a:r>
              <a:rPr kumimoji="0" lang="en-US" sz="1050" b="0" i="0" u="none" strike="noStrike" kern="1200" cap="none" spc="0" normalizeH="0" baseline="0" noProof="0" dirty="0" err="1">
                <a:ln>
                  <a:noFill/>
                </a:ln>
                <a:solidFill>
                  <a:srgbClr val="000000"/>
                </a:solidFill>
                <a:effectLst/>
                <a:uLnTx/>
                <a:uFillTx/>
                <a:latin typeface="Open Sans"/>
                <a:ea typeface="+mn-ea"/>
                <a:cs typeface="+mn-cs"/>
              </a:rPr>
              <a:t>npj</a:t>
            </a:r>
            <a:r>
              <a:rPr kumimoji="0" lang="en-US" sz="1050" b="0" i="0" u="none" strike="noStrike" kern="1200" cap="none" spc="0" normalizeH="0" baseline="0" noProof="0" dirty="0">
                <a:ln>
                  <a:noFill/>
                </a:ln>
                <a:solidFill>
                  <a:srgbClr val="000000"/>
                </a:solidFill>
                <a:effectLst/>
                <a:uLnTx/>
                <a:uFillTx/>
                <a:latin typeface="Open Sans"/>
                <a:ea typeface="+mn-ea"/>
                <a:cs typeface="+mn-cs"/>
              </a:rPr>
              <a:t> Systems Biology and Applications. 2023</a:t>
            </a:r>
          </a:p>
        </p:txBody>
      </p:sp>
      <p:sp>
        <p:nvSpPr>
          <p:cNvPr id="10" name="Rectangle 9">
            <a:extLst>
              <a:ext uri="{FF2B5EF4-FFF2-40B4-BE49-F238E27FC236}">
                <a16:creationId xmlns:a16="http://schemas.microsoft.com/office/drawing/2014/main" id="{EDEBD8F8-79C9-6AFB-5917-019671166C8A}"/>
              </a:ext>
            </a:extLst>
          </p:cNvPr>
          <p:cNvSpPr/>
          <p:nvPr/>
        </p:nvSpPr>
        <p:spPr>
          <a:xfrm>
            <a:off x="6000108" y="3174715"/>
            <a:ext cx="5095982" cy="280862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en Sans"/>
              <a:ea typeface="+mn-ea"/>
              <a:cs typeface="+mn-cs"/>
            </a:endParaRPr>
          </a:p>
        </p:txBody>
      </p:sp>
      <p:graphicFrame>
        <p:nvGraphicFramePr>
          <p:cNvPr id="2" name="Table 1">
            <a:extLst>
              <a:ext uri="{FF2B5EF4-FFF2-40B4-BE49-F238E27FC236}">
                <a16:creationId xmlns:a16="http://schemas.microsoft.com/office/drawing/2014/main" id="{861C82DE-A014-5786-E69B-2996FE53BEA4}"/>
              </a:ext>
            </a:extLst>
          </p:cNvPr>
          <p:cNvGraphicFramePr>
            <a:graphicFrameLocks noGrp="1"/>
          </p:cNvGraphicFramePr>
          <p:nvPr>
            <p:extLst>
              <p:ext uri="{D42A27DB-BD31-4B8C-83A1-F6EECF244321}">
                <p14:modId xmlns:p14="http://schemas.microsoft.com/office/powerpoint/2010/main" val="621394461"/>
              </p:ext>
            </p:extLst>
          </p:nvPr>
        </p:nvGraphicFramePr>
        <p:xfrm>
          <a:off x="1245476" y="1450428"/>
          <a:ext cx="9700842" cy="4044407"/>
        </p:xfrm>
        <a:graphic>
          <a:graphicData uri="http://schemas.openxmlformats.org/drawingml/2006/table">
            <a:tbl>
              <a:tblPr>
                <a:tableStyleId>{5C22544A-7EE6-4342-B048-85BDC9FD1C3A}</a:tableStyleId>
              </a:tblPr>
              <a:tblGrid>
                <a:gridCol w="1436159">
                  <a:extLst>
                    <a:ext uri="{9D8B030D-6E8A-4147-A177-3AD203B41FA5}">
                      <a16:colId xmlns:a16="http://schemas.microsoft.com/office/drawing/2014/main" val="2556591629"/>
                    </a:ext>
                  </a:extLst>
                </a:gridCol>
                <a:gridCol w="4606545">
                  <a:extLst>
                    <a:ext uri="{9D8B030D-6E8A-4147-A177-3AD203B41FA5}">
                      <a16:colId xmlns:a16="http://schemas.microsoft.com/office/drawing/2014/main" val="2509848400"/>
                    </a:ext>
                  </a:extLst>
                </a:gridCol>
                <a:gridCol w="3658138">
                  <a:extLst>
                    <a:ext uri="{9D8B030D-6E8A-4147-A177-3AD203B41FA5}">
                      <a16:colId xmlns:a16="http://schemas.microsoft.com/office/drawing/2014/main" val="3470319199"/>
                    </a:ext>
                  </a:extLst>
                </a:gridCol>
              </a:tblGrid>
              <a:tr h="571838">
                <a:tc>
                  <a:txBody>
                    <a:bodyPr/>
                    <a:lstStyle/>
                    <a:p>
                      <a:pPr marL="0" marR="0">
                        <a:lnSpc>
                          <a:spcPct val="115000"/>
                        </a:lnSpc>
                        <a:buNone/>
                      </a:pPr>
                      <a:r>
                        <a:rPr lang="en-US" sz="2000" b="1" dirty="0">
                          <a:solidFill>
                            <a:schemeClr val="accent6">
                              <a:lumMod val="60000"/>
                              <a:lumOff val="40000"/>
                            </a:schemeClr>
                          </a:solidFill>
                          <a:effectLst/>
                        </a:rPr>
                        <a:t>Author</a:t>
                      </a:r>
                      <a:endParaRPr lang="en-US" sz="2000" b="1" dirty="0">
                        <a:solidFill>
                          <a:schemeClr val="accent6">
                            <a:lumMod val="60000"/>
                            <a:lumOff val="40000"/>
                          </a:schemeClr>
                        </a:solidFill>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nSpc>
                          <a:spcPct val="115000"/>
                        </a:lnSpc>
                        <a:buNone/>
                      </a:pPr>
                      <a:r>
                        <a:rPr lang="en-US" sz="2000" b="1">
                          <a:solidFill>
                            <a:schemeClr val="accent6">
                              <a:lumMod val="60000"/>
                              <a:lumOff val="40000"/>
                            </a:schemeClr>
                          </a:solidFill>
                          <a:effectLst/>
                        </a:rPr>
                        <a:t>Functional Forms</a:t>
                      </a:r>
                      <a:endParaRPr lang="en-US" sz="2000" b="1">
                        <a:solidFill>
                          <a:schemeClr val="accent6">
                            <a:lumMod val="60000"/>
                            <a:lumOff val="40000"/>
                          </a:schemeClr>
                        </a:solidFill>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nSpc>
                          <a:spcPct val="115000"/>
                        </a:lnSpc>
                        <a:buNone/>
                      </a:pPr>
                      <a:r>
                        <a:rPr lang="en-US" sz="2000" b="1" dirty="0">
                          <a:solidFill>
                            <a:schemeClr val="accent6">
                              <a:lumMod val="60000"/>
                              <a:lumOff val="40000"/>
                            </a:schemeClr>
                          </a:solidFill>
                          <a:effectLst/>
                        </a:rPr>
                        <a:t>Treatment</a:t>
                      </a:r>
                      <a:endParaRPr lang="en-US" sz="2000" b="1" dirty="0">
                        <a:solidFill>
                          <a:schemeClr val="accent6">
                            <a:lumMod val="60000"/>
                            <a:lumOff val="40000"/>
                          </a:schemeClr>
                        </a:solidFill>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173819677"/>
                  </a:ext>
                </a:extLst>
              </a:tr>
              <a:tr h="408876">
                <a:tc>
                  <a:txBody>
                    <a:bodyPr/>
                    <a:lstStyle/>
                    <a:p>
                      <a:pPr marL="0" marR="0" algn="ctr">
                        <a:lnSpc>
                          <a:spcPct val="115000"/>
                        </a:lnSpc>
                        <a:buNone/>
                      </a:pPr>
                      <a:r>
                        <a:rPr lang="en-US" sz="2000" b="1" dirty="0">
                          <a:effectLst/>
                        </a:rPr>
                        <a:t>Stein</a:t>
                      </a:r>
                      <a:endParaRPr lang="en-US" sz="2000" b="1"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l">
                        <a:lnSpc>
                          <a:spcPct val="115000"/>
                        </a:lnSpc>
                        <a:buNone/>
                      </a:pPr>
                      <a:r>
                        <a:rPr lang="en-US" sz="1800" dirty="0">
                          <a:effectLst/>
                        </a:rPr>
                        <a:t>SLD = BSL · (e^(-</a:t>
                      </a:r>
                      <a:r>
                        <a:rPr lang="en-US" sz="1800" dirty="0" err="1">
                          <a:effectLst/>
                        </a:rPr>
                        <a:t>kd·t</a:t>
                      </a:r>
                      <a:r>
                        <a:rPr lang="en-US" sz="1800" dirty="0">
                          <a:effectLst/>
                        </a:rPr>
                        <a:t>) + e^(</a:t>
                      </a:r>
                      <a:r>
                        <a:rPr lang="en-US" sz="1800" dirty="0" err="1">
                          <a:effectLst/>
                        </a:rPr>
                        <a:t>kg·t</a:t>
                      </a:r>
                      <a:r>
                        <a:rPr lang="en-US" sz="1800" dirty="0">
                          <a:effectLst/>
                        </a:rPr>
                        <a:t> - 1))</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buNone/>
                      </a:pPr>
                      <a:r>
                        <a:rPr lang="en-US" sz="1000">
                          <a:effectLst/>
                        </a:rPr>
                        <a:t>Thalidomide, thalidomide + docetaxel, bevacizumab...</a:t>
                      </a:r>
                      <a:endParaRPr lang="en-US" sz="11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437239386"/>
                  </a:ext>
                </a:extLst>
              </a:tr>
              <a:tr h="622839">
                <a:tc>
                  <a:txBody>
                    <a:bodyPr/>
                    <a:lstStyle/>
                    <a:p>
                      <a:pPr marL="0" marR="0" algn="ctr">
                        <a:lnSpc>
                          <a:spcPct val="115000"/>
                        </a:lnSpc>
                        <a:buNone/>
                      </a:pPr>
                      <a:r>
                        <a:rPr lang="en-US" sz="2000" b="1" dirty="0">
                          <a:effectLst/>
                        </a:rPr>
                        <a:t>Moore</a:t>
                      </a:r>
                      <a:endParaRPr lang="en-US" sz="2000" b="1"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l">
                        <a:lnSpc>
                          <a:spcPct val="115000"/>
                        </a:lnSpc>
                        <a:buNone/>
                      </a:pPr>
                      <a:r>
                        <a:rPr lang="en-US" sz="1800" dirty="0">
                          <a:effectLst/>
                        </a:rPr>
                        <a:t>SLD = BSL · e^(-</a:t>
                      </a:r>
                      <a:r>
                        <a:rPr lang="en-US" sz="1800" dirty="0" err="1">
                          <a:effectLst/>
                        </a:rPr>
                        <a:t>kd·t</a:t>
                      </a:r>
                      <a:r>
                        <a:rPr lang="en-US" sz="1800" dirty="0">
                          <a:effectLst/>
                        </a:rPr>
                        <a:t>) + Y1 · (1 - e^(</a:t>
                      </a:r>
                      <a:r>
                        <a:rPr lang="en-US" sz="1800" dirty="0" err="1">
                          <a:effectLst/>
                        </a:rPr>
                        <a:t>kg·t</a:t>
                      </a:r>
                      <a:r>
                        <a:rPr lang="en-US" sz="1800" dirty="0">
                          <a:effectLst/>
                        </a:rPr>
                        <a:t>))</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buNone/>
                      </a:pPr>
                      <a:r>
                        <a:rPr lang="en-US" sz="1000">
                          <a:effectLst/>
                        </a:rPr>
                        <a:t>Durvalumab, Durvalumab+ tremelimumab</a:t>
                      </a:r>
                      <a:endParaRPr lang="en-US" sz="11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219968888"/>
                  </a:ext>
                </a:extLst>
              </a:tr>
              <a:tr h="793830">
                <a:tc>
                  <a:txBody>
                    <a:bodyPr/>
                    <a:lstStyle/>
                    <a:p>
                      <a:pPr marL="0" marR="0" algn="ctr">
                        <a:lnSpc>
                          <a:spcPct val="115000"/>
                        </a:lnSpc>
                        <a:buNone/>
                      </a:pPr>
                      <a:r>
                        <a:rPr lang="en-US" sz="2000" b="1" dirty="0">
                          <a:effectLst/>
                        </a:rPr>
                        <a:t>Claret</a:t>
                      </a:r>
                      <a:endParaRPr lang="en-US" sz="2000" b="1"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l">
                        <a:lnSpc>
                          <a:spcPct val="115000"/>
                        </a:lnSpc>
                        <a:buNone/>
                      </a:pPr>
                      <a:r>
                        <a:rPr lang="en-US" sz="1800" dirty="0" err="1">
                          <a:effectLst/>
                        </a:rPr>
                        <a:t>dSLD</a:t>
                      </a:r>
                      <a:r>
                        <a:rPr lang="en-US" sz="1800" dirty="0">
                          <a:effectLst/>
                        </a:rPr>
                        <a:t>/dt = kg · SLD - </a:t>
                      </a:r>
                      <a:r>
                        <a:rPr lang="en-US" sz="1800" dirty="0" err="1">
                          <a:effectLst/>
                        </a:rPr>
                        <a:t>kd</a:t>
                      </a:r>
                      <a:r>
                        <a:rPr lang="en-US" sz="1800" dirty="0">
                          <a:effectLst/>
                        </a:rPr>
                        <a:t> · SLD</a:t>
                      </a:r>
                      <a:br>
                        <a:rPr lang="en-US" sz="1800" dirty="0">
                          <a:effectLst/>
                        </a:rPr>
                      </a:br>
                      <a:r>
                        <a:rPr lang="en-US" sz="1800" dirty="0" err="1">
                          <a:effectLst/>
                        </a:rPr>
                        <a:t>kd</a:t>
                      </a:r>
                      <a:r>
                        <a:rPr lang="en-US" sz="1800" dirty="0">
                          <a:effectLst/>
                        </a:rPr>
                        <a:t> = kd0 · e^(-</a:t>
                      </a:r>
                      <a:r>
                        <a:rPr lang="en-US" sz="1800" dirty="0" err="1">
                          <a:effectLst/>
                        </a:rPr>
                        <a:t>λ·t</a:t>
                      </a:r>
                      <a:r>
                        <a:rPr lang="en-US" sz="1800" dirty="0">
                          <a:effectLst/>
                        </a:rPr>
                        <a:t>)</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buNone/>
                      </a:pPr>
                      <a:r>
                        <a:rPr lang="en-US" sz="1000">
                          <a:effectLst/>
                        </a:rPr>
                        <a:t>Capecitabine; fluorouracil</a:t>
                      </a:r>
                      <a:endParaRPr lang="en-US" sz="11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1395482056"/>
                  </a:ext>
                </a:extLst>
              </a:tr>
              <a:tr h="853194">
                <a:tc>
                  <a:txBody>
                    <a:bodyPr/>
                    <a:lstStyle/>
                    <a:p>
                      <a:pPr marL="0" marR="0" algn="ctr">
                        <a:lnSpc>
                          <a:spcPct val="115000"/>
                        </a:lnSpc>
                        <a:buNone/>
                      </a:pPr>
                      <a:r>
                        <a:rPr lang="en-US" sz="2000" b="1" dirty="0">
                          <a:effectLst/>
                        </a:rPr>
                        <a:t>Wang</a:t>
                      </a:r>
                      <a:endParaRPr lang="en-US" sz="2000" b="1"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l">
                        <a:lnSpc>
                          <a:spcPct val="115000"/>
                        </a:lnSpc>
                        <a:buNone/>
                      </a:pPr>
                      <a:r>
                        <a:rPr lang="en-US" sz="1800" dirty="0">
                          <a:effectLst/>
                        </a:rPr>
                        <a:t>SLD = BSL · e^(-</a:t>
                      </a:r>
                      <a:r>
                        <a:rPr lang="en-US" sz="1800" dirty="0" err="1">
                          <a:effectLst/>
                        </a:rPr>
                        <a:t>kd·t</a:t>
                      </a:r>
                      <a:r>
                        <a:rPr lang="en-US" sz="1800" dirty="0">
                          <a:effectLst/>
                        </a:rPr>
                        <a:t>) + kg · t</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buNone/>
                      </a:pPr>
                      <a:r>
                        <a:rPr lang="en-US" sz="1000">
                          <a:effectLst/>
                        </a:rPr>
                        <a:t>Paclitaxel and carboplatin; paclitaxel, carboplatin, and bevacizumab; pemetrexed; vinorelbine and cisplatin.</a:t>
                      </a:r>
                      <a:endParaRPr lang="en-US" sz="110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3074798391"/>
                  </a:ext>
                </a:extLst>
              </a:tr>
              <a:tr h="793830">
                <a:tc>
                  <a:txBody>
                    <a:bodyPr/>
                    <a:lstStyle/>
                    <a:p>
                      <a:pPr marL="0" marR="0" algn="ctr">
                        <a:lnSpc>
                          <a:spcPct val="115000"/>
                        </a:lnSpc>
                        <a:buNone/>
                      </a:pPr>
                      <a:r>
                        <a:rPr lang="en-US" sz="2000" b="1" dirty="0" err="1">
                          <a:effectLst/>
                        </a:rPr>
                        <a:t>Bonate</a:t>
                      </a:r>
                      <a:endParaRPr lang="en-US" sz="2000" b="1"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l">
                        <a:lnSpc>
                          <a:spcPct val="115000"/>
                        </a:lnSpc>
                        <a:buNone/>
                      </a:pPr>
                      <a:r>
                        <a:rPr lang="en-US" sz="1800" dirty="0">
                          <a:effectLst/>
                        </a:rPr>
                        <a:t>SLD = BSL · e^(-</a:t>
                      </a:r>
                      <a:r>
                        <a:rPr lang="en-US" sz="1800" dirty="0" err="1">
                          <a:effectLst/>
                        </a:rPr>
                        <a:t>kd·t</a:t>
                      </a:r>
                      <a:r>
                        <a:rPr lang="en-US" sz="1800" dirty="0">
                          <a:effectLst/>
                        </a:rPr>
                        <a:t>) + kg · t + h · t^2</a:t>
                      </a:r>
                      <a:endParaRPr lang="en-US" sz="1800" dirty="0">
                        <a:effectLst/>
                        <a:latin typeface="Arial" panose="020B0604020202020204" pitchFamily="34" charset="0"/>
                        <a:ea typeface="Arial" panose="020B0604020202020204" pitchFamily="34" charset="0"/>
                      </a:endParaRPr>
                    </a:p>
                  </a:txBody>
                  <a:tcPr marL="25400" marR="25400" marT="25400" marB="25400" anchor="b"/>
                </a:tc>
                <a:tc>
                  <a:txBody>
                    <a:bodyPr/>
                    <a:lstStyle/>
                    <a:p>
                      <a:pPr marL="0" marR="0" algn="ctr">
                        <a:lnSpc>
                          <a:spcPct val="115000"/>
                        </a:lnSpc>
                        <a:buNone/>
                      </a:pPr>
                      <a:r>
                        <a:rPr lang="en-US" sz="1000" dirty="0">
                          <a:effectLst/>
                        </a:rPr>
                        <a:t>Pazopanib</a:t>
                      </a:r>
                      <a:endParaRPr lang="en-US" sz="1100" dirty="0">
                        <a:effectLst/>
                        <a:latin typeface="Arial" panose="020B0604020202020204" pitchFamily="34" charset="0"/>
                        <a:ea typeface="Arial" panose="020B0604020202020204" pitchFamily="34" charset="0"/>
                      </a:endParaRPr>
                    </a:p>
                  </a:txBody>
                  <a:tcPr marL="25400" marR="25400" marT="25400" marB="25400" anchor="b"/>
                </a:tc>
                <a:extLst>
                  <a:ext uri="{0D108BD9-81ED-4DB2-BD59-A6C34878D82A}">
                    <a16:rowId xmlns:a16="http://schemas.microsoft.com/office/drawing/2014/main" val="1393953221"/>
                  </a:ext>
                </a:extLst>
              </a:tr>
            </a:tbl>
          </a:graphicData>
        </a:graphic>
      </p:graphicFrame>
    </p:spTree>
    <p:extLst>
      <p:ext uri="{BB962C8B-B14F-4D97-AF65-F5344CB8AC3E}">
        <p14:creationId xmlns:p14="http://schemas.microsoft.com/office/powerpoint/2010/main" val="2898098795"/>
      </p:ext>
    </p:extLst>
  </p:cSld>
  <p:clrMapOvr>
    <a:masterClrMapping/>
  </p:clrMapOvr>
</p:sld>
</file>

<file path=ppt/theme/theme1.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1" id="{6BD06234-CC98-D445-BA8A-7E3A6D395226}" vid="{F589453B-5563-D240-9F5D-35F43CC77357}"/>
    </a:ext>
  </a:extLst>
</a:theme>
</file>

<file path=ppt/theme/theme2.xml><?xml version="1.0" encoding="utf-8"?>
<a:theme xmlns:a="http://schemas.openxmlformats.org/drawingml/2006/main" name="2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0057673-78B5-4867-A984-E00B017AA34F}" vid="{67FCAD2D-83EB-49F1-BB34-13475C4ED90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123F08E26D0444BB3801ADA11DE07D" ma:contentTypeVersion="12" ma:contentTypeDescription="Create a new document." ma:contentTypeScope="" ma:versionID="599248e0619bbd389eeb5df0e3ccb5e8">
  <xsd:schema xmlns:xsd="http://www.w3.org/2001/XMLSchema" xmlns:xs="http://www.w3.org/2001/XMLSchema" xmlns:p="http://schemas.microsoft.com/office/2006/metadata/properties" xmlns:ns2="137a7c9e-1f88-43ca-805c-e530de8c7cab" xmlns:ns3="df4d288c-6c29-4439-a947-34f9f22104be" targetNamespace="http://schemas.microsoft.com/office/2006/metadata/properties" ma:root="true" ma:fieldsID="124a6ecf342af9b58e8cd92d7b997ac3" ns2:_="" ns3:_="">
    <xsd:import namespace="137a7c9e-1f88-43ca-805c-e530de8c7cab"/>
    <xsd:import namespace="df4d288c-6c29-4439-a947-34f9f2210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7a7c9e-1f88-43ca-805c-e530de8c7ca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f4d288c-6c29-4439-a947-34f9f2210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6bb4ef4-d782-45e7-bf62-5ce193ca0f20}" ma:internalName="TaxCatchAll" ma:showField="CatchAllData" ma:web="df4d288c-6c29-4439-a947-34f9f22104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37a7c9e-1f88-43ca-805c-e530de8c7cab">
      <Terms xmlns="http://schemas.microsoft.com/office/infopath/2007/PartnerControls"/>
    </lcf76f155ced4ddcb4097134ff3c332f>
    <TaxCatchAll xmlns="df4d288c-6c29-4439-a947-34f9f22104be" xsi:nil="true"/>
  </documentManagement>
</p:properties>
</file>

<file path=customXml/itemProps1.xml><?xml version="1.0" encoding="utf-8"?>
<ds:datastoreItem xmlns:ds="http://schemas.openxmlformats.org/officeDocument/2006/customXml" ds:itemID="{FF23DC09-C34B-4A64-B790-7E596AEF86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7a7c9e-1f88-43ca-805c-e530de8c7cab"/>
    <ds:schemaRef ds:uri="df4d288c-6c29-4439-a947-34f9f22104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20EB5C-4565-4450-A5DB-C74C21ED48B9}">
  <ds:schemaRefs>
    <ds:schemaRef ds:uri="http://schemas.microsoft.com/sharepoint/v3/contenttype/forms"/>
  </ds:schemaRefs>
</ds:datastoreItem>
</file>

<file path=customXml/itemProps3.xml><?xml version="1.0" encoding="utf-8"?>
<ds:datastoreItem xmlns:ds="http://schemas.openxmlformats.org/officeDocument/2006/customXml" ds:itemID="{312161CC-5D17-4E45-A2B7-42C72F751807}">
  <ds:schemaRefs>
    <ds:schemaRef ds:uri="http://purl.org/dc/dcmitype/"/>
    <ds:schemaRef ds:uri="http://schemas.microsoft.com/office/2006/metadata/properties"/>
    <ds:schemaRef ds:uri="http://schemas.microsoft.com/office/2006/documentManagement/types"/>
    <ds:schemaRef ds:uri="http://www.w3.org/XML/1998/namespace"/>
    <ds:schemaRef ds:uri="df4d288c-6c29-4439-a947-34f9f22104be"/>
    <ds:schemaRef ds:uri="http://purl.org/dc/elements/1.1/"/>
    <ds:schemaRef ds:uri="http://purl.org/dc/terms/"/>
    <ds:schemaRef ds:uri="http://schemas.microsoft.com/office/infopath/2007/PartnerControls"/>
    <ds:schemaRef ds:uri="http://schemas.openxmlformats.org/package/2006/metadata/core-properties"/>
    <ds:schemaRef ds:uri="137a7c9e-1f88-43ca-805c-e530de8c7cab"/>
  </ds:schemaRefs>
</ds:datastoreItem>
</file>

<file path=docProps/app.xml><?xml version="1.0" encoding="utf-8"?>
<Properties xmlns="http://schemas.openxmlformats.org/officeDocument/2006/extended-properties" xmlns:vt="http://schemas.openxmlformats.org/officeDocument/2006/docPropsVTypes">
  <Template>ASTAR BII_PPT_19122024</Template>
  <TotalTime>14677</TotalTime>
  <Words>1273</Words>
  <Application>Microsoft Office PowerPoint</Application>
  <PresentationFormat>Widescreen</PresentationFormat>
  <Paragraphs>191</Paragraphs>
  <Slides>24</Slides>
  <Notes>9</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Aptos</vt:lpstr>
      <vt:lpstr>Arial</vt:lpstr>
      <vt:lpstr>Cambria Math</vt:lpstr>
      <vt:lpstr>Gene Sans</vt:lpstr>
      <vt:lpstr>Gilroy SemiBold</vt:lpstr>
      <vt:lpstr>Helvetica</vt:lpstr>
      <vt:lpstr>Open Sans</vt:lpstr>
      <vt:lpstr>Open Sans 1</vt:lpstr>
      <vt:lpstr>Open Sans 2</vt:lpstr>
      <vt:lpstr>1_Office Theme</vt:lpstr>
      <vt:lpstr>2_Office Theme</vt:lpstr>
      <vt:lpstr>From exploration to exploitation: opportunity areas for AI/ML impacts</vt:lpstr>
      <vt:lpstr>PowerPoint Presentation</vt:lpstr>
      <vt:lpstr>PowerPoint Presentation</vt:lpstr>
      <vt:lpstr>Opportunities for multi-level cycles of predictions &amp; learning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James Lu</dc:creator>
  <cp:lastModifiedBy>James Lu</cp:lastModifiedBy>
  <cp:revision>12</cp:revision>
  <dcterms:created xsi:type="dcterms:W3CDTF">2025-09-07T07:33:39Z</dcterms:created>
  <dcterms:modified xsi:type="dcterms:W3CDTF">2026-06-01T19:16:49Z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0x010100E5123F08E26D0444BB3801ADA11DE07D</vt:lpwstr>
  </property>
  <property fmtid="{D5CDD505-2E9C-101B-9397-08002B2CF9AE}" pid="3" name="MediaServiceImageTags">
    <vt:lpwstr/>
  </property>
  <property fmtid="{D5CDD505-2E9C-101B-9397-08002B2CF9AE}" pid="4" name="Order">
    <vt:r8>0</vt:r8>
  </property>
  <property fmtid="{D5CDD505-2E9C-101B-9397-08002B2CF9AE}" pid="5" name="TemplateUrl">
    <vt:lpwstr/>
  </property>
  <property fmtid="{D5CDD505-2E9C-101B-9397-08002B2CF9AE}" pid="6" name="xd_ProgID">
    <vt:lpwstr/>
  </property>
  <property fmtid="{D5CDD505-2E9C-101B-9397-08002B2CF9AE}" pid="7" name="_ExtendedDescription">
    <vt:lpwstr/>
  </property>
</Properties>
</file>